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61" r:id="rId2"/>
    <p:sldId id="1025" r:id="rId3"/>
    <p:sldId id="262" r:id="rId4"/>
    <p:sldId id="263" r:id="rId5"/>
    <p:sldId id="917" r:id="rId6"/>
    <p:sldId id="918" r:id="rId7"/>
    <p:sldId id="312" r:id="rId8"/>
    <p:sldId id="563" r:id="rId9"/>
    <p:sldId id="565" r:id="rId10"/>
    <p:sldId id="570" r:id="rId11"/>
    <p:sldId id="568" r:id="rId12"/>
    <p:sldId id="303" r:id="rId13"/>
    <p:sldId id="268" r:id="rId14"/>
  </p:sldIdLst>
  <p:sldSz cx="9144000" cy="6858000" type="screen4x3"/>
  <p:notesSz cx="7000875" cy="92297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32FF"/>
    <a:srgbClr val="E55520"/>
    <a:srgbClr val="026B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734" autoAdjust="0"/>
    <p:restoredTop sz="88326"/>
  </p:normalViewPr>
  <p:slideViewPr>
    <p:cSldViewPr snapToGrid="0">
      <p:cViewPr varScale="1">
        <p:scale>
          <a:sx n="99" d="100"/>
          <a:sy n="99" d="100"/>
        </p:scale>
        <p:origin x="296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3713" cy="463089"/>
          </a:xfrm>
          <a:prstGeom prst="rect">
            <a:avLst/>
          </a:prstGeom>
        </p:spPr>
        <p:txBody>
          <a:bodyPr vert="horz" lIns="96603" tIns="48301" rIns="96603" bIns="4830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65542" y="0"/>
            <a:ext cx="3033713" cy="463089"/>
          </a:xfrm>
          <a:prstGeom prst="rect">
            <a:avLst/>
          </a:prstGeom>
        </p:spPr>
        <p:txBody>
          <a:bodyPr vert="horz" lIns="96603" tIns="48301" rIns="96603" bIns="48301" rtlCol="0"/>
          <a:lstStyle>
            <a:lvl1pPr algn="r">
              <a:defRPr sz="1300"/>
            </a:lvl1pPr>
          </a:lstStyle>
          <a:p>
            <a:fld id="{4A474CEB-DE5E-4B72-BBA5-CD1D71F145C5}" type="datetimeFigureOut">
              <a:rPr lang="en-US" smtClean="0"/>
              <a:t>6/7/20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23988" y="1154113"/>
            <a:ext cx="4152900" cy="3114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03" tIns="48301" rIns="96603" bIns="4830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0088" y="4441805"/>
            <a:ext cx="5600700" cy="3634204"/>
          </a:xfrm>
          <a:prstGeom prst="rect">
            <a:avLst/>
          </a:prstGeom>
        </p:spPr>
        <p:txBody>
          <a:bodyPr vert="horz" lIns="96603" tIns="48301" rIns="96603" bIns="48301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766639"/>
            <a:ext cx="3033713" cy="463088"/>
          </a:xfrm>
          <a:prstGeom prst="rect">
            <a:avLst/>
          </a:prstGeom>
        </p:spPr>
        <p:txBody>
          <a:bodyPr vert="horz" lIns="96603" tIns="48301" rIns="96603" bIns="4830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65542" y="8766639"/>
            <a:ext cx="3033713" cy="463088"/>
          </a:xfrm>
          <a:prstGeom prst="rect">
            <a:avLst/>
          </a:prstGeom>
        </p:spPr>
        <p:txBody>
          <a:bodyPr vert="horz" lIns="96603" tIns="48301" rIns="96603" bIns="48301" rtlCol="0" anchor="b"/>
          <a:lstStyle>
            <a:lvl1pPr algn="r">
              <a:defRPr sz="1300"/>
            </a:lvl1pPr>
          </a:lstStyle>
          <a:p>
            <a:fld id="{A70B7CA5-6D79-4CCC-907B-E60EBDB11C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0318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 eaLnBrk="1" hangingPunct="1">
              <a:spcBef>
                <a:spcPct val="0"/>
              </a:spcBef>
              <a:buFontTx/>
              <a:buChar char="•"/>
            </a:pPr>
            <a:r>
              <a:rPr lang="en-US" altLang="en-US" dirty="0"/>
              <a:t>Risk is as old as mankind. Early explorers – Christopher Columbus, Amerigo Vespucci, Mansa </a:t>
            </a:r>
            <a:r>
              <a:rPr lang="en-US" altLang="en-US" dirty="0" err="1"/>
              <a:t>Mussa</a:t>
            </a:r>
            <a:r>
              <a:rPr lang="en-US" altLang="en-US" dirty="0"/>
              <a:t> </a:t>
            </a:r>
            <a:r>
              <a:rPr lang="en-US" altLang="en-US" dirty="0" err="1"/>
              <a:t>etc</a:t>
            </a:r>
            <a:r>
              <a:rPr lang="en-US" altLang="en-US" dirty="0"/>
              <a:t> – venturing out with possibilities of the upside</a:t>
            </a:r>
          </a:p>
          <a:p>
            <a:pPr marL="171450" indent="-171450" eaLnBrk="1" hangingPunct="1">
              <a:spcBef>
                <a:spcPct val="0"/>
              </a:spcBef>
              <a:buFontTx/>
              <a:buChar char="•"/>
            </a:pPr>
            <a:r>
              <a:rPr lang="en-US" altLang="en-US" dirty="0"/>
              <a:t>They took risk and were rewarded by early venture capitalists – Clove Islands, Minerals, Oil, etc.</a:t>
            </a:r>
          </a:p>
          <a:p>
            <a:pPr marL="171450" indent="-171450" eaLnBrk="1" hangingPunct="1">
              <a:spcBef>
                <a:spcPct val="0"/>
              </a:spcBef>
              <a:buFontTx/>
              <a:buChar char="•"/>
            </a:pPr>
            <a:endParaRPr lang="en-US" altLang="en-US" dirty="0"/>
          </a:p>
          <a:p>
            <a:endParaRPr lang="en-K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0B7CA5-6D79-4CCC-907B-E60EBDB11C8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3858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Slide Image Placeholder 1">
            <a:extLst>
              <a:ext uri="{FF2B5EF4-FFF2-40B4-BE49-F238E27FC236}">
                <a16:creationId xmlns:a16="http://schemas.microsoft.com/office/drawing/2014/main" id="{2E25353B-FEB5-CD41-8180-8A983625B2F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8" name="Notes Placeholder 2">
            <a:extLst>
              <a:ext uri="{FF2B5EF4-FFF2-40B4-BE49-F238E27FC236}">
                <a16:creationId xmlns:a16="http://schemas.microsoft.com/office/drawing/2014/main" id="{3F9AA7C7-D8D3-134B-B8F4-7AF9D3F0440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spcBef>
                <a:spcPct val="0"/>
              </a:spcBef>
              <a:buFontTx/>
              <a:buChar char="•"/>
            </a:pPr>
            <a:endParaRPr lang="en-US" altLang="en-US" dirty="0"/>
          </a:p>
        </p:txBody>
      </p:sp>
      <p:sp>
        <p:nvSpPr>
          <p:cNvPr id="34819" name="Slide Number Placeholder 3">
            <a:extLst>
              <a:ext uri="{FF2B5EF4-FFF2-40B4-BE49-F238E27FC236}">
                <a16:creationId xmlns:a16="http://schemas.microsoft.com/office/drawing/2014/main" id="{B8924C52-6FA7-2841-9352-C6E8B2338B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A1F679EC-9D82-8F4D-ABDC-296B11D776CB}" type="slidenum">
              <a:rPr lang="en-US" altLang="en-US">
                <a:cs typeface="Arial" panose="020B0604020202020204" pitchFamily="34" charset="0"/>
              </a:rPr>
              <a:pPr/>
              <a:t>3</a:t>
            </a:fld>
            <a:endParaRPr lang="en-US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99627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Slide Image Placeholder 1">
            <a:extLst>
              <a:ext uri="{FF2B5EF4-FFF2-40B4-BE49-F238E27FC236}">
                <a16:creationId xmlns:a16="http://schemas.microsoft.com/office/drawing/2014/main" id="{B2571110-18CF-9F40-AB1E-8B92183B4A4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6" name="Notes Placeholder 2">
            <a:extLst>
              <a:ext uri="{FF2B5EF4-FFF2-40B4-BE49-F238E27FC236}">
                <a16:creationId xmlns:a16="http://schemas.microsoft.com/office/drawing/2014/main" id="{C54545C2-1D60-3A4C-8702-02363459954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spcBef>
                <a:spcPct val="0"/>
              </a:spcBef>
              <a:buFontTx/>
              <a:buChar char="•"/>
            </a:pPr>
            <a:r>
              <a:rPr lang="en-US" altLang="en-US"/>
              <a:t>Without Risk, there is no reward or progress.  </a:t>
            </a:r>
          </a:p>
          <a:p>
            <a:pPr marL="171450" indent="-171450" eaLnBrk="1" hangingPunct="1">
              <a:spcBef>
                <a:spcPct val="0"/>
              </a:spcBef>
              <a:buFontTx/>
              <a:buChar char="•"/>
            </a:pPr>
            <a:r>
              <a:rPr lang="en-US" altLang="en-US"/>
              <a:t>Unless risk is managed effectively, organizations cannot maximize opportunities and minimize threats.</a:t>
            </a:r>
          </a:p>
        </p:txBody>
      </p:sp>
      <p:sp>
        <p:nvSpPr>
          <p:cNvPr id="26627" name="Slide Number Placeholder 3">
            <a:extLst>
              <a:ext uri="{FF2B5EF4-FFF2-40B4-BE49-F238E27FC236}">
                <a16:creationId xmlns:a16="http://schemas.microsoft.com/office/drawing/2014/main" id="{D1B5F8C1-5B74-FF45-85ED-DB39BE5576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64C04F91-D5AF-114C-8555-C14FE70BC3A6}" type="slidenum">
              <a:rPr lang="en-US" altLang="en-US">
                <a:cs typeface="Arial" panose="020B0604020202020204" pitchFamily="34" charset="0"/>
              </a:rPr>
              <a:pPr/>
              <a:t>4</a:t>
            </a:fld>
            <a:endParaRPr lang="en-US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78555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Slide Image Placeholder 1">
            <a:extLst>
              <a:ext uri="{FF2B5EF4-FFF2-40B4-BE49-F238E27FC236}">
                <a16:creationId xmlns:a16="http://schemas.microsoft.com/office/drawing/2014/main" id="{A8944AD5-85EA-3645-91E4-294F382D6C1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0" name="Notes Placeholder 2">
            <a:extLst>
              <a:ext uri="{FF2B5EF4-FFF2-40B4-BE49-F238E27FC236}">
                <a16:creationId xmlns:a16="http://schemas.microsoft.com/office/drawing/2014/main" id="{EC1C4C85-802E-DA45-8F1C-6C748F6FF5C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53251" name="Slide Number Placeholder 3">
            <a:extLst>
              <a:ext uri="{FF2B5EF4-FFF2-40B4-BE49-F238E27FC236}">
                <a16:creationId xmlns:a16="http://schemas.microsoft.com/office/drawing/2014/main" id="{AD98D5CF-8763-9E4D-AEAD-3BDB68C81B0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CBB01357-EE91-F34A-A781-64C3A199CC5F}" type="slidenum">
              <a:rPr lang="en-US" altLang="en-US">
                <a:cs typeface="Arial" panose="020B0604020202020204" pitchFamily="34" charset="0"/>
              </a:rPr>
              <a:pPr/>
              <a:t>8</a:t>
            </a:fld>
            <a:endParaRPr lang="en-US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44661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Slide Image Placeholder 1">
            <a:extLst>
              <a:ext uri="{FF2B5EF4-FFF2-40B4-BE49-F238E27FC236}">
                <a16:creationId xmlns:a16="http://schemas.microsoft.com/office/drawing/2014/main" id="{C5C5D42B-B352-2A40-9E1E-6824EAF0AAB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8" name="Notes Placeholder 2">
            <a:extLst>
              <a:ext uri="{FF2B5EF4-FFF2-40B4-BE49-F238E27FC236}">
                <a16:creationId xmlns:a16="http://schemas.microsoft.com/office/drawing/2014/main" id="{99C0FC6A-38CC-D544-B542-1D37727BEE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spcBef>
                <a:spcPct val="0"/>
              </a:spcBef>
              <a:buFontTx/>
              <a:buChar char="•"/>
            </a:pPr>
            <a:r>
              <a:rPr lang="en-US" altLang="en-US" dirty="0"/>
              <a:t>Risk is as old as mankind. Early explorers – Christopher Columbus, Vespucci, </a:t>
            </a:r>
            <a:r>
              <a:rPr lang="en-US" altLang="en-US" dirty="0" err="1"/>
              <a:t>etc</a:t>
            </a:r>
            <a:r>
              <a:rPr lang="en-US" altLang="en-US" dirty="0"/>
              <a:t> – venturing out with possibilities of the upside</a:t>
            </a:r>
          </a:p>
          <a:p>
            <a:pPr marL="171450" indent="-171450" eaLnBrk="1" hangingPunct="1">
              <a:spcBef>
                <a:spcPct val="0"/>
              </a:spcBef>
              <a:buFontTx/>
              <a:buChar char="•"/>
            </a:pPr>
            <a:r>
              <a:rPr lang="en-US" altLang="en-US" dirty="0"/>
              <a:t>In the 70s, managing of hazards – through insurance</a:t>
            </a:r>
          </a:p>
          <a:p>
            <a:pPr marL="171450" indent="-171450" eaLnBrk="1" hangingPunct="1">
              <a:spcBef>
                <a:spcPct val="0"/>
              </a:spcBef>
              <a:buFontTx/>
              <a:buChar char="•"/>
            </a:pPr>
            <a:r>
              <a:rPr lang="en-US" altLang="en-US" dirty="0"/>
              <a:t>In the 80s, credit risks introduced – Financial Risk Management</a:t>
            </a:r>
          </a:p>
          <a:p>
            <a:pPr marL="171450" indent="-171450" eaLnBrk="1" hangingPunct="1">
              <a:spcBef>
                <a:spcPct val="0"/>
              </a:spcBef>
              <a:buFontTx/>
              <a:buChar char="•"/>
            </a:pPr>
            <a:r>
              <a:rPr lang="en-US" altLang="en-US" dirty="0"/>
              <a:t>1990s- deregulation  and the SRO model and new risks were identified</a:t>
            </a:r>
          </a:p>
          <a:p>
            <a:pPr marL="171450" indent="-171450" eaLnBrk="1" hangingPunct="1">
              <a:spcBef>
                <a:spcPct val="0"/>
              </a:spcBef>
              <a:buFontTx/>
              <a:buChar char="•"/>
            </a:pPr>
            <a:r>
              <a:rPr lang="en-US" altLang="en-US" dirty="0"/>
              <a:t>2000s – Regulation brought back after high profile cases – </a:t>
            </a:r>
            <a:r>
              <a:rPr lang="en-US" altLang="en-US" dirty="0" err="1"/>
              <a:t>e.g</a:t>
            </a:r>
            <a:r>
              <a:rPr lang="en-US" altLang="en-US" dirty="0"/>
              <a:t> Barings Bank – Basel II – 2005</a:t>
            </a:r>
          </a:p>
          <a:p>
            <a:pPr marL="171450" indent="-171450" eaLnBrk="1" hangingPunct="1">
              <a:spcBef>
                <a:spcPct val="0"/>
              </a:spcBef>
              <a:buFontTx/>
              <a:buChar char="•"/>
            </a:pPr>
            <a:r>
              <a:rPr lang="en-US" altLang="en-US" dirty="0"/>
              <a:t>Post 2009 - GRC</a:t>
            </a:r>
          </a:p>
        </p:txBody>
      </p:sp>
      <p:sp>
        <p:nvSpPr>
          <p:cNvPr id="50179" name="Slide Number Placeholder 3">
            <a:extLst>
              <a:ext uri="{FF2B5EF4-FFF2-40B4-BE49-F238E27FC236}">
                <a16:creationId xmlns:a16="http://schemas.microsoft.com/office/drawing/2014/main" id="{BCA9CE4F-822C-B149-81E7-A0D4753EA2B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5EBBE7C1-86E8-6047-B9F3-A470D43585B2}" type="slidenum">
              <a:rPr lang="en-US" altLang="en-US"/>
              <a:pPr/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982706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0240F-BA1B-8740-A86F-C38EF82E5D9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6/7/20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B0201-A6D5-ED44-A104-70C6A2BFB2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177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0240F-BA1B-8740-A86F-C38EF82E5D9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6/7/20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B0201-A6D5-ED44-A104-70C6A2BFB2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864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0240F-BA1B-8740-A86F-C38EF82E5D9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6/7/20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B0201-A6D5-ED44-A104-70C6A2BFB2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15105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>
                <a:cs typeface="Arial" charset="0"/>
              </a:defRPr>
            </a:lvl1pPr>
          </a:lstStyle>
          <a:p>
            <a:pPr>
              <a:defRPr/>
            </a:pPr>
            <a:fld id="{76544572-5099-44B6-B9D5-9ED77C0E4031}" type="datetimeFigureOut">
              <a:rPr lang="en-US"/>
              <a:pPr>
                <a:defRPr/>
              </a:pPr>
              <a:t>6/7/20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anchor="t"/>
          <a:lstStyle>
            <a:lvl1pPr eaLnBrk="1" hangingPunct="1">
              <a:defRPr/>
            </a:lvl1pPr>
          </a:lstStyle>
          <a:p>
            <a:fld id="{888497BC-5D63-4F7B-A0A0-CE1C11F940C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0762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tif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emf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6">
            <a:alphaModFix amt="8000"/>
          </a:blip>
          <a:srcRect b="9207"/>
          <a:stretch/>
        </p:blipFill>
        <p:spPr>
          <a:xfrm>
            <a:off x="2357548" y="2802435"/>
            <a:ext cx="6786452" cy="374867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880776"/>
            <a:ext cx="8229600" cy="5368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42900"/>
            <a:fld id="{9540240F-BA1B-8740-A86F-C38EF82E5D9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342900"/>
              <a:t>6/7/20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429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42900"/>
            <a:fld id="{AB3B0201-A6D5-ED44-A104-70C6A2BFB2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3429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-10289"/>
            <a:ext cx="9144000" cy="740664"/>
          </a:xfrm>
          <a:prstGeom prst="rect">
            <a:avLst/>
          </a:prstGeom>
          <a:solidFill>
            <a:srgbClr val="DADAD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/>
            <a:endParaRPr lang="en-US" sz="1350" dirty="0">
              <a:solidFill>
                <a:srgbClr val="FFFFFF"/>
              </a:solidFill>
            </a:endParaRP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0" y="740664"/>
            <a:ext cx="9144000" cy="0"/>
          </a:xfrm>
          <a:prstGeom prst="line">
            <a:avLst/>
          </a:prstGeom>
          <a:ln w="28575">
            <a:solidFill>
              <a:srgbClr val="026B97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0" y="6551110"/>
            <a:ext cx="9144000" cy="0"/>
          </a:xfrm>
          <a:prstGeom prst="line">
            <a:avLst/>
          </a:prstGeom>
          <a:ln w="28575">
            <a:solidFill>
              <a:srgbClr val="026B97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909E4F60-7E7A-BE45-8405-A3AC2384637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220222" y="136523"/>
            <a:ext cx="1377064" cy="486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986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7" r:id="rId4"/>
  </p:sldLayoutIdLst>
  <p:txStyles>
    <p:titleStyle>
      <a:lvl1pPr algn="l" defTabSz="342900" rtl="0" eaLnBrk="1" latinLnBrk="0" hangingPunct="1">
        <a:spcBef>
          <a:spcPct val="0"/>
        </a:spcBef>
        <a:buNone/>
        <a:defRPr sz="2400" b="1" kern="1200">
          <a:solidFill>
            <a:srgbClr val="026B97"/>
          </a:solidFill>
          <a:latin typeface="Arial" charset="0"/>
          <a:ea typeface="Arial" charset="0"/>
          <a:cs typeface="Arial" charset="0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1800" b="0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1500" b="0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Arial" charset="0"/>
          <a:ea typeface="Arial" charset="0"/>
          <a:cs typeface="Arial" charset="0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Arial" charset="0"/>
          <a:ea typeface="Arial" charset="0"/>
          <a:cs typeface="Arial" charset="0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Arial" charset="0"/>
          <a:ea typeface="Arial" charset="0"/>
          <a:cs typeface="Arial" charset="0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rdArt 3">
            <a:extLst>
              <a:ext uri="{FF2B5EF4-FFF2-40B4-BE49-F238E27FC236}">
                <a16:creationId xmlns:a16="http://schemas.microsoft.com/office/drawing/2014/main" id="{8ABC24E4-5AC5-7249-98AC-2C5060A0482B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57200" y="3156363"/>
            <a:ext cx="8153400" cy="10175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GB" sz="4000" kern="1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tima" panose="02000503060000020004" pitchFamily="2" charset="0"/>
                <a:ea typeface="MS PGothic" panose="020B0600070205080204" pitchFamily="34" charset="-128"/>
              </a:rPr>
              <a:t>Enterprise Risk Management</a:t>
            </a:r>
          </a:p>
        </p:txBody>
      </p:sp>
      <p:sp>
        <p:nvSpPr>
          <p:cNvPr id="7" name="WordArt 3">
            <a:extLst>
              <a:ext uri="{FF2B5EF4-FFF2-40B4-BE49-F238E27FC236}">
                <a16:creationId xmlns:a16="http://schemas.microsoft.com/office/drawing/2014/main" id="{86696D55-C4A5-2E4E-80D7-C900167D95ED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895350" y="4318406"/>
            <a:ext cx="6248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GB" sz="4000" kern="1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tima" panose="02000503060000020004" pitchFamily="2" charset="0"/>
                <a:ea typeface="MS PGothic" panose="020B0600070205080204" pitchFamily="34" charset="-128"/>
              </a:rPr>
              <a:t>Introduction to Risk Management</a:t>
            </a:r>
          </a:p>
        </p:txBody>
      </p:sp>
      <p:sp>
        <p:nvSpPr>
          <p:cNvPr id="6" name="WordArt 3">
            <a:extLst>
              <a:ext uri="{FF2B5EF4-FFF2-40B4-BE49-F238E27FC236}">
                <a16:creationId xmlns:a16="http://schemas.microsoft.com/office/drawing/2014/main" id="{B82E192F-3BA3-FC47-8BE4-E1AD103C96F3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870710" y="4962939"/>
            <a:ext cx="6248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GB" sz="4000" kern="10" dirty="0">
                <a:ln w="11430"/>
                <a:solidFill>
                  <a:srgbClr val="0432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tima" panose="02000503060000020004" pitchFamily="2" charset="0"/>
                <a:ea typeface="MS PGothic" panose="020B0600070205080204" pitchFamily="34" charset="-128"/>
              </a:rPr>
              <a:t>Definition of Risk Management</a:t>
            </a:r>
          </a:p>
        </p:txBody>
      </p:sp>
      <p:pic>
        <p:nvPicPr>
          <p:cNvPr id="8" name="Picture 5">
            <a:extLst>
              <a:ext uri="{FF2B5EF4-FFF2-40B4-BE49-F238E27FC236}">
                <a16:creationId xmlns:a16="http://schemas.microsoft.com/office/drawing/2014/main" id="{962656AC-F7F2-E647-9294-95C87CD445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300" y="779883"/>
            <a:ext cx="2971800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07148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1">
            <a:extLst>
              <a:ext uri="{FF2B5EF4-FFF2-40B4-BE49-F238E27FC236}">
                <a16:creationId xmlns:a16="http://schemas.microsoft.com/office/drawing/2014/main" id="{5E4DA96A-1C0E-E141-A4C4-B3895F8A17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091" y="1367789"/>
            <a:ext cx="7607924" cy="500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WordArt 4">
            <a:extLst>
              <a:ext uri="{FF2B5EF4-FFF2-40B4-BE49-F238E27FC236}">
                <a16:creationId xmlns:a16="http://schemas.microsoft.com/office/drawing/2014/main" id="{A8010041-97E6-FB48-A8E7-F78D5668EBFF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71475" y="299086"/>
            <a:ext cx="4876800" cy="381000"/>
          </a:xfrm>
          <a:prstGeom prst="rect">
            <a:avLst/>
          </a:prstGeom>
          <a:noFill/>
          <a:ln>
            <a:noFill/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eaLnBrk="1" hangingPunct="1">
              <a:defRPr/>
            </a:pPr>
            <a:r>
              <a:rPr lang="en-GB" sz="2400" b="1" dirty="0">
                <a:solidFill>
                  <a:srgbClr val="026B97"/>
                </a:solidFill>
                <a:latin typeface="Optima" panose="02000503060000020004" pitchFamily="2" charset="0"/>
                <a:cs typeface="Arial" charset="0"/>
              </a:rPr>
              <a:t>Why Risk is gaining Traction</a:t>
            </a:r>
          </a:p>
        </p:txBody>
      </p:sp>
    </p:spTree>
    <p:extLst>
      <p:ext uri="{BB962C8B-B14F-4D97-AF65-F5344CB8AC3E}">
        <p14:creationId xmlns:p14="http://schemas.microsoft.com/office/powerpoint/2010/main" val="23081567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>
            <a:extLst>
              <a:ext uri="{FF2B5EF4-FFF2-40B4-BE49-F238E27FC236}">
                <a16:creationId xmlns:a16="http://schemas.microsoft.com/office/drawing/2014/main" id="{3FA5C324-AC22-4E4F-BE1A-D28D020572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04950"/>
            <a:ext cx="9144000" cy="384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WordArt 4">
            <a:extLst>
              <a:ext uri="{FF2B5EF4-FFF2-40B4-BE49-F238E27FC236}">
                <a16:creationId xmlns:a16="http://schemas.microsoft.com/office/drawing/2014/main" id="{3BBA058D-1DDC-2643-9C54-DE9617535499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39090" y="312420"/>
            <a:ext cx="4876800" cy="381000"/>
          </a:xfrm>
          <a:prstGeom prst="rect">
            <a:avLst/>
          </a:prstGeom>
          <a:noFill/>
          <a:ln>
            <a:noFill/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eaLnBrk="1" hangingPunct="1">
              <a:defRPr/>
            </a:pPr>
            <a:r>
              <a:rPr lang="en-GB" sz="2400" b="1" dirty="0">
                <a:solidFill>
                  <a:srgbClr val="026B97"/>
                </a:solidFill>
                <a:latin typeface="Optima" panose="02000503060000020004" pitchFamily="2" charset="0"/>
                <a:cs typeface="Arial" charset="0"/>
              </a:rPr>
              <a:t>Why Risk is gaining Traction</a:t>
            </a:r>
          </a:p>
        </p:txBody>
      </p:sp>
    </p:spTree>
    <p:extLst>
      <p:ext uri="{BB962C8B-B14F-4D97-AF65-F5344CB8AC3E}">
        <p14:creationId xmlns:p14="http://schemas.microsoft.com/office/powerpoint/2010/main" val="39246632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WordArt 3">
            <a:extLst>
              <a:ext uri="{FF2B5EF4-FFF2-40B4-BE49-F238E27FC236}">
                <a16:creationId xmlns:a16="http://schemas.microsoft.com/office/drawing/2014/main" id="{4706CE1B-6D19-5A4D-8CB0-B2851B463130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57200" y="3156363"/>
            <a:ext cx="8153400" cy="10175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GB" sz="4000" kern="1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tima" panose="02000503060000020004" pitchFamily="2" charset="0"/>
                <a:ea typeface="MS PGothic" panose="020B0600070205080204" pitchFamily="34" charset="-128"/>
              </a:rPr>
              <a:t>Enterprise Risk Management</a:t>
            </a:r>
          </a:p>
        </p:txBody>
      </p:sp>
      <p:sp>
        <p:nvSpPr>
          <p:cNvPr id="8" name="WordArt 3">
            <a:extLst>
              <a:ext uri="{FF2B5EF4-FFF2-40B4-BE49-F238E27FC236}">
                <a16:creationId xmlns:a16="http://schemas.microsoft.com/office/drawing/2014/main" id="{304F70DE-B3B8-C141-A0FB-EE3A23C0A22C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895350" y="4318406"/>
            <a:ext cx="6248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GB" sz="4000" kern="1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tima" panose="02000503060000020004" pitchFamily="2" charset="0"/>
                <a:ea typeface="MS PGothic" panose="020B0600070205080204" pitchFamily="34" charset="-128"/>
              </a:rPr>
              <a:t>Introduction to Risk Management</a:t>
            </a:r>
          </a:p>
        </p:txBody>
      </p:sp>
      <p:sp>
        <p:nvSpPr>
          <p:cNvPr id="9" name="WordArt 3">
            <a:extLst>
              <a:ext uri="{FF2B5EF4-FFF2-40B4-BE49-F238E27FC236}">
                <a16:creationId xmlns:a16="http://schemas.microsoft.com/office/drawing/2014/main" id="{5D0A2497-03BD-6E48-9916-DB7662AFF37B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859280" y="5128260"/>
            <a:ext cx="6248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GB" sz="4000" kern="10" dirty="0">
                <a:ln w="11430"/>
                <a:solidFill>
                  <a:srgbClr val="0432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tima" panose="02000503060000020004" pitchFamily="2" charset="0"/>
                <a:ea typeface="MS PGothic" panose="020B0600070205080204" pitchFamily="34" charset="-128"/>
              </a:rPr>
              <a:t>The Evolution of Risk Management</a:t>
            </a:r>
          </a:p>
        </p:txBody>
      </p:sp>
      <p:pic>
        <p:nvPicPr>
          <p:cNvPr id="10" name="Picture 5">
            <a:extLst>
              <a:ext uri="{FF2B5EF4-FFF2-40B4-BE49-F238E27FC236}">
                <a16:creationId xmlns:a16="http://schemas.microsoft.com/office/drawing/2014/main" id="{CB6770B5-1440-5D4F-A97E-4FEF625649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8450" y="938729"/>
            <a:ext cx="2971800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01568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EA6ABF3-DFFE-3243-B8CC-6D25EB1F2044}"/>
              </a:ext>
            </a:extLst>
          </p:cNvPr>
          <p:cNvGrpSpPr/>
          <p:nvPr/>
        </p:nvGrpSpPr>
        <p:grpSpPr>
          <a:xfrm>
            <a:off x="287655" y="914400"/>
            <a:ext cx="8490920" cy="5520900"/>
            <a:chOff x="152400" y="647700"/>
            <a:chExt cx="8955612" cy="6172200"/>
          </a:xfrm>
        </p:grpSpPr>
        <p:grpSp>
          <p:nvGrpSpPr>
            <p:cNvPr id="49153" name="Group 2051">
              <a:extLst>
                <a:ext uri="{FF2B5EF4-FFF2-40B4-BE49-F238E27FC236}">
                  <a16:creationId xmlns:a16="http://schemas.microsoft.com/office/drawing/2014/main" id="{9584ADE5-6901-D245-90BA-56A264ADF04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2400" y="1562100"/>
              <a:ext cx="7467600" cy="5257800"/>
              <a:chOff x="384" y="1008"/>
              <a:chExt cx="4752" cy="3312"/>
            </a:xfrm>
          </p:grpSpPr>
          <p:sp>
            <p:nvSpPr>
              <p:cNvPr id="49179" name="Line 2052">
                <a:extLst>
                  <a:ext uri="{FF2B5EF4-FFF2-40B4-BE49-F238E27FC236}">
                    <a16:creationId xmlns:a16="http://schemas.microsoft.com/office/drawing/2014/main" id="{C4454F4B-C38F-5D4E-9532-4334D98690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4" y="1152"/>
                <a:ext cx="0" cy="2688"/>
              </a:xfrm>
              <a:prstGeom prst="line">
                <a:avLst/>
              </a:prstGeom>
              <a:noFill/>
              <a:ln w="28575">
                <a:solidFill>
                  <a:srgbClr val="DDDDDD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 anchor="ctr"/>
              <a:lstStyle/>
              <a:p>
                <a:endParaRPr lang="en-KE" sz="1400">
                  <a:latin typeface="Optima" panose="02000503060000020004" pitchFamily="2" charset="0"/>
                </a:endParaRPr>
              </a:p>
            </p:txBody>
          </p:sp>
          <p:sp>
            <p:nvSpPr>
              <p:cNvPr id="49180" name="Line 2053">
                <a:extLst>
                  <a:ext uri="{FF2B5EF4-FFF2-40B4-BE49-F238E27FC236}">
                    <a16:creationId xmlns:a16="http://schemas.microsoft.com/office/drawing/2014/main" id="{E3173519-0525-1A48-998D-01385E3692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4" y="3840"/>
                <a:ext cx="4752" cy="0"/>
              </a:xfrm>
              <a:prstGeom prst="line">
                <a:avLst/>
              </a:prstGeom>
              <a:noFill/>
              <a:ln w="28575">
                <a:solidFill>
                  <a:srgbClr val="DDDDDD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 anchor="ctr"/>
              <a:lstStyle/>
              <a:p>
                <a:endParaRPr lang="en-KE" sz="1400">
                  <a:latin typeface="Optima" panose="02000503060000020004" pitchFamily="2" charset="0"/>
                </a:endParaRPr>
              </a:p>
            </p:txBody>
          </p:sp>
          <p:sp>
            <p:nvSpPr>
              <p:cNvPr id="49181" name="Rectangle 2054">
                <a:extLst>
                  <a:ext uri="{FF2B5EF4-FFF2-40B4-BE49-F238E27FC236}">
                    <a16:creationId xmlns:a16="http://schemas.microsoft.com/office/drawing/2014/main" id="{244B39C6-F946-0241-A1C4-46117EF6EB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51" y="3398"/>
                <a:ext cx="921" cy="442"/>
              </a:xfrm>
              <a:prstGeom prst="rect">
                <a:avLst/>
              </a:prstGeom>
              <a:solidFill>
                <a:srgbClr val="CC3300"/>
              </a:solidFill>
              <a:ln w="9525">
                <a:solidFill>
                  <a:srgbClr val="DDDDDD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 anchor="ctr"/>
              <a:lstStyle>
                <a:lvl1pPr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en-US" sz="1400">
                    <a:solidFill>
                      <a:schemeClr val="bg1"/>
                    </a:solidFill>
                    <a:latin typeface="Optima" panose="02000503060000020004" pitchFamily="2" charset="0"/>
                    <a:cs typeface="Arial" panose="020B0604020202020204" pitchFamily="34" charset="0"/>
                  </a:rPr>
                  <a:t>Insurance/</a:t>
                </a:r>
              </a:p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en-US" sz="1400">
                    <a:solidFill>
                      <a:schemeClr val="bg1"/>
                    </a:solidFill>
                    <a:latin typeface="Optima" panose="02000503060000020004" pitchFamily="2" charset="0"/>
                    <a:cs typeface="Arial" panose="020B0604020202020204" pitchFamily="34" charset="0"/>
                  </a:rPr>
                  <a:t>Hazards</a:t>
                </a:r>
              </a:p>
            </p:txBody>
          </p:sp>
          <p:sp>
            <p:nvSpPr>
              <p:cNvPr id="49182" name="Rectangle 2055">
                <a:extLst>
                  <a:ext uri="{FF2B5EF4-FFF2-40B4-BE49-F238E27FC236}">
                    <a16:creationId xmlns:a16="http://schemas.microsoft.com/office/drawing/2014/main" id="{B8AB4A14-230C-6B48-A172-2CE6D904C0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66" y="3149"/>
                <a:ext cx="941" cy="345"/>
              </a:xfrm>
              <a:prstGeom prst="rect">
                <a:avLst/>
              </a:prstGeom>
              <a:solidFill>
                <a:srgbClr val="FF9900"/>
              </a:solidFill>
              <a:ln w="9525">
                <a:solidFill>
                  <a:srgbClr val="DDDDDD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 anchor="ctr"/>
              <a:lstStyle>
                <a:lvl1pPr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en-US" sz="1400">
                    <a:solidFill>
                      <a:schemeClr val="bg1"/>
                    </a:solidFill>
                    <a:latin typeface="Optima" panose="02000503060000020004" pitchFamily="2" charset="0"/>
                    <a:cs typeface="Arial" panose="020B0604020202020204" pitchFamily="34" charset="0"/>
                  </a:rPr>
                  <a:t>Credit</a:t>
                </a:r>
              </a:p>
            </p:txBody>
          </p:sp>
          <p:sp>
            <p:nvSpPr>
              <p:cNvPr id="49183" name="Rectangle 2056">
                <a:extLst>
                  <a:ext uri="{FF2B5EF4-FFF2-40B4-BE49-F238E27FC236}">
                    <a16:creationId xmlns:a16="http://schemas.microsoft.com/office/drawing/2014/main" id="{9F98CE88-0A79-3148-88EA-A0D655FA71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66" y="2803"/>
                <a:ext cx="941" cy="346"/>
              </a:xfrm>
              <a:prstGeom prst="rect">
                <a:avLst/>
              </a:prstGeom>
              <a:solidFill>
                <a:srgbClr val="0000CC"/>
              </a:solidFill>
              <a:ln w="9525">
                <a:solidFill>
                  <a:srgbClr val="DDDDDD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 anchor="ctr"/>
              <a:lstStyle>
                <a:lvl1pPr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en-US" sz="1400">
                    <a:solidFill>
                      <a:schemeClr val="bg1"/>
                    </a:solidFill>
                    <a:latin typeface="Optima" panose="02000503060000020004" pitchFamily="2" charset="0"/>
                    <a:cs typeface="Arial" panose="020B0604020202020204" pitchFamily="34" charset="0"/>
                  </a:rPr>
                  <a:t>Market</a:t>
                </a:r>
              </a:p>
            </p:txBody>
          </p:sp>
          <p:sp>
            <p:nvSpPr>
              <p:cNvPr id="49184" name="Rectangle 2057">
                <a:extLst>
                  <a:ext uri="{FF2B5EF4-FFF2-40B4-BE49-F238E27FC236}">
                    <a16:creationId xmlns:a16="http://schemas.microsoft.com/office/drawing/2014/main" id="{2726FD24-0C7D-BC4C-B2C4-3F808D174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" y="3494"/>
                <a:ext cx="914" cy="346"/>
              </a:xfrm>
              <a:prstGeom prst="rect">
                <a:avLst/>
              </a:prstGeom>
              <a:solidFill>
                <a:srgbClr val="CC3300"/>
              </a:solidFill>
              <a:ln w="9525">
                <a:solidFill>
                  <a:srgbClr val="DDDDDD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 anchor="ctr"/>
              <a:lstStyle>
                <a:lvl1pPr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en-US" sz="1400">
                    <a:solidFill>
                      <a:schemeClr val="bg1"/>
                    </a:solidFill>
                    <a:latin typeface="Optima" panose="02000503060000020004" pitchFamily="2" charset="0"/>
                    <a:cs typeface="Arial" panose="020B0604020202020204" pitchFamily="34" charset="0"/>
                  </a:rPr>
                  <a:t>Insurance/</a:t>
                </a:r>
              </a:p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en-US" sz="1400">
                    <a:solidFill>
                      <a:schemeClr val="bg1"/>
                    </a:solidFill>
                    <a:latin typeface="Optima" panose="02000503060000020004" pitchFamily="2" charset="0"/>
                    <a:cs typeface="Arial" panose="020B0604020202020204" pitchFamily="34" charset="0"/>
                  </a:rPr>
                  <a:t>Hazards</a:t>
                </a:r>
              </a:p>
            </p:txBody>
          </p:sp>
          <p:sp>
            <p:nvSpPr>
              <p:cNvPr id="49185" name="Rectangle 2058">
                <a:extLst>
                  <a:ext uri="{FF2B5EF4-FFF2-40B4-BE49-F238E27FC236}">
                    <a16:creationId xmlns:a16="http://schemas.microsoft.com/office/drawing/2014/main" id="{88FAFA94-B0ED-8B4D-B426-FD76DC8C0A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51" y="2968"/>
                <a:ext cx="921" cy="440"/>
              </a:xfrm>
              <a:prstGeom prst="rect">
                <a:avLst/>
              </a:prstGeom>
              <a:solidFill>
                <a:srgbClr val="FF9900"/>
              </a:solidFill>
              <a:ln w="9525">
                <a:solidFill>
                  <a:srgbClr val="DDDDDD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 anchor="ctr"/>
              <a:lstStyle>
                <a:lvl1pPr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en-US" sz="1400">
                    <a:solidFill>
                      <a:schemeClr val="bg1"/>
                    </a:solidFill>
                    <a:latin typeface="Optima" panose="02000503060000020004" pitchFamily="2" charset="0"/>
                    <a:cs typeface="Arial" panose="020B0604020202020204" pitchFamily="34" charset="0"/>
                  </a:rPr>
                  <a:t>Credit</a:t>
                </a:r>
              </a:p>
            </p:txBody>
          </p:sp>
          <p:sp>
            <p:nvSpPr>
              <p:cNvPr id="49186" name="Rectangle 2059">
                <a:extLst>
                  <a:ext uri="{FF2B5EF4-FFF2-40B4-BE49-F238E27FC236}">
                    <a16:creationId xmlns:a16="http://schemas.microsoft.com/office/drawing/2014/main" id="{8D06F2EE-102B-2F4D-AF78-E613FF70FD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66" y="2458"/>
                <a:ext cx="941" cy="345"/>
              </a:xfrm>
              <a:prstGeom prst="rect">
                <a:avLst/>
              </a:prstGeom>
              <a:solidFill>
                <a:srgbClr val="009900"/>
              </a:solidFill>
              <a:ln w="9525">
                <a:solidFill>
                  <a:srgbClr val="DDDDDD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 anchor="ctr"/>
              <a:lstStyle>
                <a:lvl1pPr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en-US" sz="1400">
                    <a:solidFill>
                      <a:schemeClr val="bg1"/>
                    </a:solidFill>
                    <a:latin typeface="Optima" panose="02000503060000020004" pitchFamily="2" charset="0"/>
                    <a:cs typeface="Arial" panose="020B0604020202020204" pitchFamily="34" charset="0"/>
                  </a:rPr>
                  <a:t>Operational</a:t>
                </a:r>
              </a:p>
            </p:txBody>
          </p:sp>
          <p:sp>
            <p:nvSpPr>
              <p:cNvPr id="49187" name="Rectangle 2060">
                <a:extLst>
                  <a:ext uri="{FF2B5EF4-FFF2-40B4-BE49-F238E27FC236}">
                    <a16:creationId xmlns:a16="http://schemas.microsoft.com/office/drawing/2014/main" id="{A62BC200-2752-8E4D-B5C9-87855CF4E0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66" y="3494"/>
                <a:ext cx="941" cy="346"/>
              </a:xfrm>
              <a:prstGeom prst="rect">
                <a:avLst/>
              </a:prstGeom>
              <a:solidFill>
                <a:srgbClr val="CC3300"/>
              </a:solidFill>
              <a:ln w="9525">
                <a:solidFill>
                  <a:srgbClr val="DDDDDD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 anchor="ctr"/>
              <a:lstStyle>
                <a:lvl1pPr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en-US" sz="1400">
                    <a:solidFill>
                      <a:schemeClr val="bg1"/>
                    </a:solidFill>
                    <a:latin typeface="Optima" panose="02000503060000020004" pitchFamily="2" charset="0"/>
                    <a:cs typeface="Arial" panose="020B0604020202020204" pitchFamily="34" charset="0"/>
                  </a:rPr>
                  <a:t>Insurance/</a:t>
                </a:r>
              </a:p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en-US" sz="1400">
                    <a:solidFill>
                      <a:schemeClr val="bg1"/>
                    </a:solidFill>
                    <a:latin typeface="Optima" panose="02000503060000020004" pitchFamily="2" charset="0"/>
                    <a:cs typeface="Arial" panose="020B0604020202020204" pitchFamily="34" charset="0"/>
                  </a:rPr>
                  <a:t>Hazards</a:t>
                </a:r>
              </a:p>
            </p:txBody>
          </p:sp>
          <p:sp>
            <p:nvSpPr>
              <p:cNvPr id="49188" name="Rectangle 2061">
                <a:extLst>
                  <a:ext uri="{FF2B5EF4-FFF2-40B4-BE49-F238E27FC236}">
                    <a16:creationId xmlns:a16="http://schemas.microsoft.com/office/drawing/2014/main" id="{880F0146-2328-A046-9EE0-8940D8CBD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66" y="2122"/>
                <a:ext cx="941" cy="345"/>
              </a:xfrm>
              <a:prstGeom prst="rect">
                <a:avLst/>
              </a:prstGeom>
              <a:solidFill>
                <a:srgbClr val="FF0066"/>
              </a:solidFill>
              <a:ln w="9525">
                <a:solidFill>
                  <a:srgbClr val="DDDDDD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 anchor="ctr"/>
              <a:lstStyle>
                <a:lvl1pPr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en-US" sz="1400">
                    <a:solidFill>
                      <a:schemeClr val="bg1"/>
                    </a:solidFill>
                    <a:latin typeface="Optima" panose="02000503060000020004" pitchFamily="2" charset="0"/>
                    <a:cs typeface="Arial" panose="020B0604020202020204" pitchFamily="34" charset="0"/>
                  </a:rPr>
                  <a:t>Liquidity</a:t>
                </a:r>
              </a:p>
            </p:txBody>
          </p:sp>
          <p:sp>
            <p:nvSpPr>
              <p:cNvPr id="49189" name="Rectangle 2062">
                <a:extLst>
                  <a:ext uri="{FF2B5EF4-FFF2-40B4-BE49-F238E27FC236}">
                    <a16:creationId xmlns:a16="http://schemas.microsoft.com/office/drawing/2014/main" id="{F84ED1C3-8B36-694A-AC52-B0AA2AC635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66" y="1776"/>
                <a:ext cx="941" cy="346"/>
              </a:xfrm>
              <a:prstGeom prst="rect">
                <a:avLst/>
              </a:prstGeom>
              <a:solidFill>
                <a:srgbClr val="000066"/>
              </a:solidFill>
              <a:ln w="9525">
                <a:solidFill>
                  <a:srgbClr val="DDDDDD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 anchor="ctr"/>
              <a:lstStyle>
                <a:lvl1pPr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en-US" sz="1400">
                    <a:solidFill>
                      <a:schemeClr val="bg1"/>
                    </a:solidFill>
                    <a:latin typeface="Optima" panose="02000503060000020004" pitchFamily="2" charset="0"/>
                    <a:cs typeface="Arial" panose="020B0604020202020204" pitchFamily="34" charset="0"/>
                  </a:rPr>
                  <a:t>Strategic</a:t>
                </a:r>
              </a:p>
            </p:txBody>
          </p:sp>
          <p:sp>
            <p:nvSpPr>
              <p:cNvPr id="49190" name="Oval 2063">
                <a:extLst>
                  <a:ext uri="{FF2B5EF4-FFF2-40B4-BE49-F238E27FC236}">
                    <a16:creationId xmlns:a16="http://schemas.microsoft.com/office/drawing/2014/main" id="{9572F116-6ECB-1047-843E-0D165C1681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2" y="2880"/>
                <a:ext cx="962" cy="480"/>
              </a:xfrm>
              <a:prstGeom prst="ellipse">
                <a:avLst/>
              </a:prstGeom>
              <a:solidFill>
                <a:srgbClr val="DDDDDD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 anchor="ctr"/>
              <a:lstStyle>
                <a:lvl1pPr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en-US" sz="1200" b="1">
                    <a:solidFill>
                      <a:srgbClr val="FF0000"/>
                    </a:solidFill>
                    <a:latin typeface="Optima" panose="02000503060000020004" pitchFamily="2" charset="0"/>
                    <a:cs typeface="Arial" panose="020B0604020202020204" pitchFamily="34" charset="0"/>
                  </a:rPr>
                  <a:t>Insurance</a:t>
                </a:r>
              </a:p>
            </p:txBody>
          </p:sp>
          <p:sp>
            <p:nvSpPr>
              <p:cNvPr id="49191" name="Oval 2064">
                <a:extLst>
                  <a:ext uri="{FF2B5EF4-FFF2-40B4-BE49-F238E27FC236}">
                    <a16:creationId xmlns:a16="http://schemas.microsoft.com/office/drawing/2014/main" id="{5E2A42BE-56F0-FE4F-82DD-22E0928C6C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65" y="2160"/>
                <a:ext cx="1007" cy="797"/>
              </a:xfrm>
              <a:prstGeom prst="ellipse">
                <a:avLst/>
              </a:prstGeom>
              <a:solidFill>
                <a:srgbClr val="DDDDDD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 anchor="ctr"/>
              <a:lstStyle>
                <a:lvl1pPr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en-US" sz="1200" b="1">
                    <a:solidFill>
                      <a:srgbClr val="FF0000"/>
                    </a:solidFill>
                    <a:latin typeface="Optima" panose="02000503060000020004" pitchFamily="2" charset="0"/>
                    <a:cs typeface="Arial" panose="020B0604020202020204" pitchFamily="34" charset="0"/>
                  </a:rPr>
                  <a:t>Financial</a:t>
                </a:r>
              </a:p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en-US" sz="1200" b="1">
                    <a:solidFill>
                      <a:srgbClr val="FF0000"/>
                    </a:solidFill>
                    <a:latin typeface="Optima" panose="02000503060000020004" pitchFamily="2" charset="0"/>
                    <a:cs typeface="Arial" panose="020B0604020202020204" pitchFamily="34" charset="0"/>
                  </a:rPr>
                  <a:t>Risk </a:t>
                </a:r>
              </a:p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en-US" sz="1200" b="1">
                    <a:solidFill>
                      <a:srgbClr val="FF0000"/>
                    </a:solidFill>
                    <a:latin typeface="Optima" panose="02000503060000020004" pitchFamily="2" charset="0"/>
                    <a:cs typeface="Arial" panose="020B0604020202020204" pitchFamily="34" charset="0"/>
                  </a:rPr>
                  <a:t>Management</a:t>
                </a:r>
              </a:p>
            </p:txBody>
          </p:sp>
          <p:sp>
            <p:nvSpPr>
              <p:cNvPr id="49192" name="Oval 2065">
                <a:extLst>
                  <a:ext uri="{FF2B5EF4-FFF2-40B4-BE49-F238E27FC236}">
                    <a16:creationId xmlns:a16="http://schemas.microsoft.com/office/drawing/2014/main" id="{491D55DE-A4C5-1347-A958-3B921619A6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69" y="1008"/>
                <a:ext cx="1057" cy="720"/>
              </a:xfrm>
              <a:prstGeom prst="ellipse">
                <a:avLst/>
              </a:prstGeom>
              <a:solidFill>
                <a:srgbClr val="DDDDDD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 anchor="ctr"/>
              <a:lstStyle>
                <a:lvl1pPr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en-US" sz="1100" b="1">
                    <a:solidFill>
                      <a:srgbClr val="FF0000"/>
                    </a:solidFill>
                    <a:latin typeface="Optima" panose="02000503060000020004" pitchFamily="2" charset="0"/>
                    <a:cs typeface="Arial" panose="020B0604020202020204" pitchFamily="34" charset="0"/>
                  </a:rPr>
                  <a:t>Enterprise</a:t>
                </a:r>
              </a:p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en-US" sz="1100" b="1">
                    <a:solidFill>
                      <a:srgbClr val="FF0000"/>
                    </a:solidFill>
                    <a:latin typeface="Optima" panose="02000503060000020004" pitchFamily="2" charset="0"/>
                    <a:cs typeface="Arial" panose="020B0604020202020204" pitchFamily="34" charset="0"/>
                  </a:rPr>
                  <a:t>Risk </a:t>
                </a:r>
              </a:p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en-US" sz="1100" b="1">
                    <a:solidFill>
                      <a:srgbClr val="FF0000"/>
                    </a:solidFill>
                    <a:latin typeface="Optima" panose="02000503060000020004" pitchFamily="2" charset="0"/>
                    <a:cs typeface="Arial" panose="020B0604020202020204" pitchFamily="34" charset="0"/>
                  </a:rPr>
                  <a:t>Management</a:t>
                </a:r>
              </a:p>
            </p:txBody>
          </p:sp>
          <p:sp>
            <p:nvSpPr>
              <p:cNvPr id="49193" name="Text Box 2068">
                <a:extLst>
                  <a:ext uri="{FF2B5EF4-FFF2-40B4-BE49-F238E27FC236}">
                    <a16:creationId xmlns:a16="http://schemas.microsoft.com/office/drawing/2014/main" id="{CAAC9982-4487-C84C-B208-BE216D16366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81" y="4049"/>
                <a:ext cx="512" cy="21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en-US" sz="1400" dirty="0">
                    <a:solidFill>
                      <a:srgbClr val="FF0000"/>
                    </a:solidFill>
                    <a:latin typeface="Optima" panose="02000503060000020004" pitchFamily="2" charset="0"/>
                    <a:cs typeface="Arial" panose="020B0604020202020204" pitchFamily="34" charset="0"/>
                  </a:rPr>
                  <a:t>&lt;1970s</a:t>
                </a:r>
              </a:p>
            </p:txBody>
          </p:sp>
          <p:sp>
            <p:nvSpPr>
              <p:cNvPr id="49194" name="Text Box 2069">
                <a:extLst>
                  <a:ext uri="{FF2B5EF4-FFF2-40B4-BE49-F238E27FC236}">
                    <a16:creationId xmlns:a16="http://schemas.microsoft.com/office/drawing/2014/main" id="{D16CA83A-B969-0D44-9B02-2D2B344314B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26" y="4033"/>
                <a:ext cx="439" cy="21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en-US" sz="1400" dirty="0">
                    <a:solidFill>
                      <a:srgbClr val="FF0000"/>
                    </a:solidFill>
                    <a:latin typeface="Optima" panose="02000503060000020004" pitchFamily="2" charset="0"/>
                    <a:cs typeface="Arial" panose="020B0604020202020204" pitchFamily="34" charset="0"/>
                  </a:rPr>
                  <a:t>1980s</a:t>
                </a:r>
              </a:p>
            </p:txBody>
          </p:sp>
          <p:sp>
            <p:nvSpPr>
              <p:cNvPr id="49195" name="Text Box 2070">
                <a:extLst>
                  <a:ext uri="{FF2B5EF4-FFF2-40B4-BE49-F238E27FC236}">
                    <a16:creationId xmlns:a16="http://schemas.microsoft.com/office/drawing/2014/main" id="{9D64A5E6-22EE-3246-8C47-C115727F709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608" y="3951"/>
                <a:ext cx="866" cy="36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en-US" sz="1400" dirty="0">
                    <a:solidFill>
                      <a:srgbClr val="FF0000"/>
                    </a:solidFill>
                    <a:latin typeface="Optima" panose="02000503060000020004" pitchFamily="2" charset="0"/>
                    <a:cs typeface="Arial" panose="020B0604020202020204" pitchFamily="34" charset="0"/>
                  </a:rPr>
                  <a:t>1990s+</a:t>
                </a:r>
              </a:p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en-US" sz="1400" dirty="0">
                    <a:solidFill>
                      <a:srgbClr val="FF0000"/>
                    </a:solidFill>
                    <a:latin typeface="Optima" panose="02000503060000020004" pitchFamily="2" charset="0"/>
                    <a:cs typeface="Arial" panose="020B0604020202020204" pitchFamily="34" charset="0"/>
                  </a:rPr>
                  <a:t>(Deregulation)</a:t>
                </a:r>
              </a:p>
            </p:txBody>
          </p:sp>
        </p:grpSp>
        <p:sp>
          <p:nvSpPr>
            <p:cNvPr id="49154" name="Rectangle 2055">
              <a:extLst>
                <a:ext uri="{FF2B5EF4-FFF2-40B4-BE49-F238E27FC236}">
                  <a16:creationId xmlns:a16="http://schemas.microsoft.com/office/drawing/2014/main" id="{8C1CCDC2-B16B-BF49-AE04-48F8806CB5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40363" y="4960938"/>
              <a:ext cx="1477962" cy="547687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rgbClr val="DDDDDD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400">
                  <a:solidFill>
                    <a:schemeClr val="bg1"/>
                  </a:solidFill>
                  <a:latin typeface="Optima" panose="02000503060000020004" pitchFamily="2" charset="0"/>
                  <a:cs typeface="Arial" panose="020B0604020202020204" pitchFamily="34" charset="0"/>
                </a:rPr>
                <a:t>Credit</a:t>
              </a:r>
            </a:p>
          </p:txBody>
        </p:sp>
        <p:sp>
          <p:nvSpPr>
            <p:cNvPr id="49155" name="Rectangle 2056">
              <a:extLst>
                <a:ext uri="{FF2B5EF4-FFF2-40B4-BE49-F238E27FC236}">
                  <a16:creationId xmlns:a16="http://schemas.microsoft.com/office/drawing/2014/main" id="{DC28D745-41AC-554E-A89A-D61F65252C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40363" y="4441825"/>
              <a:ext cx="1477962" cy="549275"/>
            </a:xfrm>
            <a:prstGeom prst="rect">
              <a:avLst/>
            </a:prstGeom>
            <a:solidFill>
              <a:srgbClr val="0000CC"/>
            </a:solidFill>
            <a:ln w="9525">
              <a:solidFill>
                <a:srgbClr val="DDDDDD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400">
                  <a:solidFill>
                    <a:schemeClr val="bg1"/>
                  </a:solidFill>
                  <a:latin typeface="Optima" panose="02000503060000020004" pitchFamily="2" charset="0"/>
                  <a:cs typeface="Arial" panose="020B0604020202020204" pitchFamily="34" charset="0"/>
                </a:rPr>
                <a:t>Market</a:t>
              </a:r>
            </a:p>
          </p:txBody>
        </p:sp>
        <p:sp>
          <p:nvSpPr>
            <p:cNvPr id="49156" name="Rectangle 2059">
              <a:extLst>
                <a:ext uri="{FF2B5EF4-FFF2-40B4-BE49-F238E27FC236}">
                  <a16:creationId xmlns:a16="http://schemas.microsoft.com/office/drawing/2014/main" id="{DC295BB0-A095-EB43-AABC-B625DFA647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40363" y="3863975"/>
              <a:ext cx="1477962" cy="669925"/>
            </a:xfrm>
            <a:prstGeom prst="rect">
              <a:avLst/>
            </a:prstGeom>
            <a:solidFill>
              <a:srgbClr val="009900"/>
            </a:solidFill>
            <a:ln w="9525">
              <a:solidFill>
                <a:srgbClr val="DDDDDD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400">
                  <a:solidFill>
                    <a:schemeClr val="bg1"/>
                  </a:solidFill>
                  <a:latin typeface="Optima" panose="02000503060000020004" pitchFamily="2" charset="0"/>
                  <a:cs typeface="Arial" panose="020B0604020202020204" pitchFamily="34" charset="0"/>
                </a:rPr>
                <a:t>Supervisory </a:t>
              </a: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400">
                  <a:solidFill>
                    <a:schemeClr val="bg1"/>
                  </a:solidFill>
                  <a:latin typeface="Optima" panose="02000503060000020004" pitchFamily="2" charset="0"/>
                  <a:cs typeface="Arial" panose="020B0604020202020204" pitchFamily="34" charset="0"/>
                </a:rPr>
                <a:t>Review</a:t>
              </a:r>
            </a:p>
          </p:txBody>
        </p:sp>
        <p:sp>
          <p:nvSpPr>
            <p:cNvPr id="49157" name="Rectangle 2060">
              <a:extLst>
                <a:ext uri="{FF2B5EF4-FFF2-40B4-BE49-F238E27FC236}">
                  <a16:creationId xmlns:a16="http://schemas.microsoft.com/office/drawing/2014/main" id="{A364CBFE-5E53-0344-8659-E3395E72CD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40363" y="5508625"/>
              <a:ext cx="1477962" cy="549275"/>
            </a:xfrm>
            <a:prstGeom prst="rect">
              <a:avLst/>
            </a:prstGeom>
            <a:solidFill>
              <a:srgbClr val="CC3300"/>
            </a:solidFill>
            <a:ln w="9525">
              <a:solidFill>
                <a:srgbClr val="DDDDDD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400">
                  <a:solidFill>
                    <a:schemeClr val="bg1"/>
                  </a:solidFill>
                  <a:latin typeface="Optima" panose="02000503060000020004" pitchFamily="2" charset="0"/>
                  <a:cs typeface="Arial" panose="020B0604020202020204" pitchFamily="34" charset="0"/>
                </a:rPr>
                <a:t>Operational</a:t>
              </a:r>
            </a:p>
          </p:txBody>
        </p:sp>
        <p:sp>
          <p:nvSpPr>
            <p:cNvPr id="49158" name="Rectangle 2061">
              <a:extLst>
                <a:ext uri="{FF2B5EF4-FFF2-40B4-BE49-F238E27FC236}">
                  <a16:creationId xmlns:a16="http://schemas.microsoft.com/office/drawing/2014/main" id="{CCFBA10A-7BFF-B04B-9CE5-ED5D406528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40363" y="3330575"/>
              <a:ext cx="1477962" cy="547688"/>
            </a:xfrm>
            <a:prstGeom prst="rect">
              <a:avLst/>
            </a:prstGeom>
            <a:solidFill>
              <a:srgbClr val="FF0066"/>
            </a:solidFill>
            <a:ln w="9525">
              <a:solidFill>
                <a:srgbClr val="DDDDDD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400">
                  <a:solidFill>
                    <a:schemeClr val="bg1"/>
                  </a:solidFill>
                  <a:latin typeface="Optima" panose="02000503060000020004" pitchFamily="2" charset="0"/>
                  <a:cs typeface="Arial" panose="020B0604020202020204" pitchFamily="34" charset="0"/>
                </a:rPr>
                <a:t>Market </a:t>
              </a: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400">
                  <a:solidFill>
                    <a:schemeClr val="bg1"/>
                  </a:solidFill>
                  <a:latin typeface="Optima" panose="02000503060000020004" pitchFamily="2" charset="0"/>
                  <a:cs typeface="Arial" panose="020B0604020202020204" pitchFamily="34" charset="0"/>
                </a:rPr>
                <a:t>Discipline</a:t>
              </a:r>
            </a:p>
          </p:txBody>
        </p:sp>
        <p:sp>
          <p:nvSpPr>
            <p:cNvPr id="49159" name="Rectangle 2062">
              <a:extLst>
                <a:ext uri="{FF2B5EF4-FFF2-40B4-BE49-F238E27FC236}">
                  <a16:creationId xmlns:a16="http://schemas.microsoft.com/office/drawing/2014/main" id="{28A7D88A-BC96-4548-B648-63E544ECB7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40363" y="2781300"/>
              <a:ext cx="1477962" cy="549275"/>
            </a:xfrm>
            <a:prstGeom prst="rect">
              <a:avLst/>
            </a:prstGeom>
            <a:solidFill>
              <a:srgbClr val="000066"/>
            </a:solidFill>
            <a:ln w="9525">
              <a:solidFill>
                <a:srgbClr val="DDDDDD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400">
                  <a:solidFill>
                    <a:schemeClr val="bg1"/>
                  </a:solidFill>
                  <a:latin typeface="Optima" panose="02000503060000020004" pitchFamily="2" charset="0"/>
                  <a:cs typeface="Arial" panose="020B0604020202020204" pitchFamily="34" charset="0"/>
                </a:rPr>
                <a:t>Reg. Capital </a:t>
              </a: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400">
                  <a:solidFill>
                    <a:schemeClr val="bg1"/>
                  </a:solidFill>
                  <a:latin typeface="Optima" panose="02000503060000020004" pitchFamily="2" charset="0"/>
                  <a:cs typeface="Arial" panose="020B0604020202020204" pitchFamily="34" charset="0"/>
                </a:rPr>
                <a:t>Management</a:t>
              </a:r>
            </a:p>
          </p:txBody>
        </p:sp>
        <p:sp>
          <p:nvSpPr>
            <p:cNvPr id="49160" name="Oval 2065">
              <a:extLst>
                <a:ext uri="{FF2B5EF4-FFF2-40B4-BE49-F238E27FC236}">
                  <a16:creationId xmlns:a16="http://schemas.microsoft.com/office/drawing/2014/main" id="{0724EDD4-DEEC-654B-90D8-737C67E62D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34000" y="1562100"/>
              <a:ext cx="1660525" cy="1066800"/>
            </a:xfrm>
            <a:prstGeom prst="ellipse">
              <a:avLst/>
            </a:prstGeom>
            <a:solidFill>
              <a:srgbClr val="DDDDDD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100" b="1">
                  <a:solidFill>
                    <a:srgbClr val="FF0000"/>
                  </a:solidFill>
                  <a:latin typeface="Optima" panose="02000503060000020004" pitchFamily="2" charset="0"/>
                  <a:cs typeface="Arial" panose="020B0604020202020204" pitchFamily="34" charset="0"/>
                </a:rPr>
                <a:t>Basel 2, 3</a:t>
              </a: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100" b="1">
                  <a:solidFill>
                    <a:srgbClr val="FF0000"/>
                  </a:solidFill>
                  <a:latin typeface="Optima" panose="02000503060000020004" pitchFamily="2" charset="0"/>
                  <a:cs typeface="Arial" panose="020B0604020202020204" pitchFamily="34" charset="0"/>
                </a:rPr>
                <a:t>Solvency 2, etc.</a:t>
              </a:r>
            </a:p>
          </p:txBody>
        </p:sp>
        <p:sp>
          <p:nvSpPr>
            <p:cNvPr id="49161" name="Rectangle 2055">
              <a:extLst>
                <a:ext uri="{FF2B5EF4-FFF2-40B4-BE49-F238E27FC236}">
                  <a16:creationId xmlns:a16="http://schemas.microsoft.com/office/drawing/2014/main" id="{54C4A235-2000-A844-BCAA-6EC17C9002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62800" y="3695700"/>
              <a:ext cx="1844675" cy="334963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rgbClr val="DDDDDD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400">
                  <a:solidFill>
                    <a:schemeClr val="bg1"/>
                  </a:solidFill>
                  <a:latin typeface="Optima" panose="02000503060000020004" pitchFamily="2" charset="0"/>
                  <a:cs typeface="Arial" panose="020B0604020202020204" pitchFamily="34" charset="0"/>
                </a:rPr>
                <a:t>IT Security</a:t>
              </a:r>
            </a:p>
          </p:txBody>
        </p:sp>
        <p:sp>
          <p:nvSpPr>
            <p:cNvPr id="49162" name="Rectangle 2056">
              <a:extLst>
                <a:ext uri="{FF2B5EF4-FFF2-40B4-BE49-F238E27FC236}">
                  <a16:creationId xmlns:a16="http://schemas.microsoft.com/office/drawing/2014/main" id="{8F3AA162-71A1-AF4D-914E-1FAD04EA89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62800" y="3238500"/>
              <a:ext cx="1844675" cy="244475"/>
            </a:xfrm>
            <a:prstGeom prst="rect">
              <a:avLst/>
            </a:prstGeom>
            <a:solidFill>
              <a:srgbClr val="0000CC"/>
            </a:solidFill>
            <a:ln w="9525">
              <a:solidFill>
                <a:srgbClr val="DDDDDD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400">
                  <a:solidFill>
                    <a:schemeClr val="bg1"/>
                  </a:solidFill>
                  <a:latin typeface="Optima" panose="02000503060000020004" pitchFamily="2" charset="0"/>
                  <a:cs typeface="Arial" panose="020B0604020202020204" pitchFamily="34" charset="0"/>
                </a:rPr>
                <a:t>Corporate Security</a:t>
              </a:r>
            </a:p>
          </p:txBody>
        </p:sp>
        <p:sp>
          <p:nvSpPr>
            <p:cNvPr id="49163" name="Rectangle 2059">
              <a:extLst>
                <a:ext uri="{FF2B5EF4-FFF2-40B4-BE49-F238E27FC236}">
                  <a16:creationId xmlns:a16="http://schemas.microsoft.com/office/drawing/2014/main" id="{1AD36F02-37A5-6A49-ACBF-A416B2D35A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62800" y="2705100"/>
              <a:ext cx="1844675" cy="242888"/>
            </a:xfrm>
            <a:prstGeom prst="rect">
              <a:avLst/>
            </a:prstGeom>
            <a:solidFill>
              <a:srgbClr val="009900"/>
            </a:solidFill>
            <a:ln w="9525">
              <a:solidFill>
                <a:srgbClr val="DDDDDD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400">
                  <a:solidFill>
                    <a:schemeClr val="bg1"/>
                  </a:solidFill>
                  <a:latin typeface="Optima" panose="02000503060000020004" pitchFamily="2" charset="0"/>
                  <a:cs typeface="Arial" panose="020B0604020202020204" pitchFamily="34" charset="0"/>
                </a:rPr>
                <a:t>Compliance</a:t>
              </a:r>
            </a:p>
          </p:txBody>
        </p:sp>
        <p:sp>
          <p:nvSpPr>
            <p:cNvPr id="49164" name="Rectangle 2060">
              <a:extLst>
                <a:ext uri="{FF2B5EF4-FFF2-40B4-BE49-F238E27FC236}">
                  <a16:creationId xmlns:a16="http://schemas.microsoft.com/office/drawing/2014/main" id="{150A877D-F64F-1C4F-A79C-F2FE62C489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62800" y="4868863"/>
              <a:ext cx="1844675" cy="303214"/>
            </a:xfrm>
            <a:prstGeom prst="rect">
              <a:avLst/>
            </a:prstGeom>
            <a:solidFill>
              <a:srgbClr val="CC3300"/>
            </a:solidFill>
            <a:ln w="9525">
              <a:solidFill>
                <a:srgbClr val="DDDDDD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200" dirty="0">
                  <a:solidFill>
                    <a:schemeClr val="bg1"/>
                  </a:solidFill>
                  <a:latin typeface="Optima" panose="02000503060000020004" pitchFamily="2" charset="0"/>
                  <a:cs typeface="Arial" panose="020B0604020202020204" pitchFamily="34" charset="0"/>
                </a:rPr>
                <a:t>Quality Management</a:t>
              </a:r>
            </a:p>
          </p:txBody>
        </p:sp>
        <p:sp>
          <p:nvSpPr>
            <p:cNvPr id="49165" name="Rectangle 2061">
              <a:extLst>
                <a:ext uri="{FF2B5EF4-FFF2-40B4-BE49-F238E27FC236}">
                  <a16:creationId xmlns:a16="http://schemas.microsoft.com/office/drawing/2014/main" id="{669C18E5-AF78-F347-9574-0CEE0FDE57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62800" y="2171700"/>
              <a:ext cx="1844675" cy="274638"/>
            </a:xfrm>
            <a:prstGeom prst="rect">
              <a:avLst/>
            </a:prstGeom>
            <a:solidFill>
              <a:srgbClr val="FF0066"/>
            </a:solidFill>
            <a:ln w="9525">
              <a:solidFill>
                <a:srgbClr val="DDDDDD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400">
                  <a:solidFill>
                    <a:schemeClr val="bg1"/>
                  </a:solidFill>
                  <a:latin typeface="Optima" panose="02000503060000020004" pitchFamily="2" charset="0"/>
                  <a:cs typeface="Arial" panose="020B0604020202020204" pitchFamily="34" charset="0"/>
                </a:rPr>
                <a:t>Performance Mgt</a:t>
              </a:r>
            </a:p>
          </p:txBody>
        </p:sp>
        <p:sp>
          <p:nvSpPr>
            <p:cNvPr id="49166" name="Rectangle 2062">
              <a:extLst>
                <a:ext uri="{FF2B5EF4-FFF2-40B4-BE49-F238E27FC236}">
                  <a16:creationId xmlns:a16="http://schemas.microsoft.com/office/drawing/2014/main" id="{D47BE44F-7F0B-A044-B6B8-8F753C6B99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62800" y="1638300"/>
              <a:ext cx="1844675" cy="258763"/>
            </a:xfrm>
            <a:prstGeom prst="rect">
              <a:avLst/>
            </a:prstGeom>
            <a:solidFill>
              <a:srgbClr val="000066"/>
            </a:solidFill>
            <a:ln w="9525">
              <a:solidFill>
                <a:srgbClr val="DDDDDD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400">
                  <a:solidFill>
                    <a:schemeClr val="bg1"/>
                  </a:solidFill>
                  <a:latin typeface="Optima" panose="02000503060000020004" pitchFamily="2" charset="0"/>
                  <a:cs typeface="Arial" panose="020B0604020202020204" pitchFamily="34" charset="0"/>
                </a:rPr>
                <a:t>Governance</a:t>
              </a:r>
            </a:p>
          </p:txBody>
        </p:sp>
        <p:sp>
          <p:nvSpPr>
            <p:cNvPr id="49167" name="Oval 2065">
              <a:extLst>
                <a:ext uri="{FF2B5EF4-FFF2-40B4-BE49-F238E27FC236}">
                  <a16:creationId xmlns:a16="http://schemas.microsoft.com/office/drawing/2014/main" id="{1941D61F-3A40-5C47-A75C-882417FC83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56438" y="647700"/>
              <a:ext cx="1951037" cy="990600"/>
            </a:xfrm>
            <a:prstGeom prst="ellipse">
              <a:avLst/>
            </a:prstGeom>
            <a:solidFill>
              <a:srgbClr val="DDDDDD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100" b="1" dirty="0">
                  <a:solidFill>
                    <a:srgbClr val="FF0000"/>
                  </a:solidFill>
                  <a:latin typeface="Optima" panose="02000503060000020004" pitchFamily="2" charset="0"/>
                  <a:cs typeface="Arial" panose="020B0604020202020204" pitchFamily="34" charset="0"/>
                </a:rPr>
                <a:t>Governance, </a:t>
              </a: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100" b="1" dirty="0">
                  <a:solidFill>
                    <a:srgbClr val="FF0000"/>
                  </a:solidFill>
                  <a:latin typeface="Optima" panose="02000503060000020004" pitchFamily="2" charset="0"/>
                  <a:cs typeface="Arial" panose="020B0604020202020204" pitchFamily="34" charset="0"/>
                </a:rPr>
                <a:t>Risk &amp; Compliance</a:t>
              </a:r>
            </a:p>
          </p:txBody>
        </p:sp>
        <p:sp>
          <p:nvSpPr>
            <p:cNvPr id="49168" name="Text Box 2070">
              <a:extLst>
                <a:ext uri="{FF2B5EF4-FFF2-40B4-BE49-F238E27FC236}">
                  <a16:creationId xmlns:a16="http://schemas.microsoft.com/office/drawing/2014/main" id="{ABBB61D4-1B22-8B4A-B130-4043144965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37161" y="6210300"/>
              <a:ext cx="1171678" cy="5856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400" dirty="0">
                  <a:solidFill>
                    <a:srgbClr val="FF0000"/>
                  </a:solidFill>
                  <a:latin typeface="Optima" panose="02000503060000020004" pitchFamily="2" charset="0"/>
                  <a:cs typeface="Arial" panose="020B0604020202020204" pitchFamily="34" charset="0"/>
                </a:rPr>
                <a:t>2000s+</a:t>
              </a: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400" dirty="0">
                  <a:solidFill>
                    <a:srgbClr val="FF0000"/>
                  </a:solidFill>
                  <a:latin typeface="Optima" panose="02000503060000020004" pitchFamily="2" charset="0"/>
                  <a:cs typeface="Arial" panose="020B0604020202020204" pitchFamily="34" charset="0"/>
                </a:rPr>
                <a:t>(Regulation)</a:t>
              </a:r>
            </a:p>
          </p:txBody>
        </p:sp>
        <p:sp>
          <p:nvSpPr>
            <p:cNvPr id="49169" name="Text Box 2070">
              <a:extLst>
                <a:ext uri="{FF2B5EF4-FFF2-40B4-BE49-F238E27FC236}">
                  <a16:creationId xmlns:a16="http://schemas.microsoft.com/office/drawing/2014/main" id="{6DD68449-B720-CA4C-BC76-8C699F80D7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44825" y="6210300"/>
              <a:ext cx="1863187" cy="5856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400">
                  <a:solidFill>
                    <a:srgbClr val="FF0000"/>
                  </a:solidFill>
                  <a:latin typeface="Optima" panose="02000503060000020004" pitchFamily="2" charset="0"/>
                  <a:cs typeface="Arial" panose="020B0604020202020204" pitchFamily="34" charset="0"/>
                </a:rPr>
                <a:t>2009+</a:t>
              </a: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400">
                  <a:solidFill>
                    <a:srgbClr val="FF0000"/>
                  </a:solidFill>
                  <a:latin typeface="Optima" panose="02000503060000020004" pitchFamily="2" charset="0"/>
                  <a:cs typeface="Arial" panose="020B0604020202020204" pitchFamily="34" charset="0"/>
                </a:rPr>
                <a:t>(pot-Financial Crisis)</a:t>
              </a:r>
            </a:p>
          </p:txBody>
        </p:sp>
        <p:sp>
          <p:nvSpPr>
            <p:cNvPr id="49170" name="Rectangle 2062">
              <a:extLst>
                <a:ext uri="{FF2B5EF4-FFF2-40B4-BE49-F238E27FC236}">
                  <a16:creationId xmlns:a16="http://schemas.microsoft.com/office/drawing/2014/main" id="{148657F2-9C4A-694E-87FC-8E356CF285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62800" y="1881188"/>
              <a:ext cx="1844675" cy="290512"/>
            </a:xfrm>
            <a:prstGeom prst="rect">
              <a:avLst/>
            </a:prstGeom>
            <a:solidFill>
              <a:srgbClr val="000066"/>
            </a:solidFill>
            <a:ln w="9525">
              <a:solidFill>
                <a:srgbClr val="DDDDDD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400">
                  <a:solidFill>
                    <a:schemeClr val="bg1"/>
                  </a:solidFill>
                  <a:latin typeface="Optima" panose="02000503060000020004" pitchFamily="2" charset="0"/>
                  <a:cs typeface="Arial" panose="020B0604020202020204" pitchFamily="34" charset="0"/>
                </a:rPr>
                <a:t>Strategy</a:t>
              </a:r>
            </a:p>
          </p:txBody>
        </p:sp>
        <p:sp>
          <p:nvSpPr>
            <p:cNvPr id="49171" name="Rectangle 2061">
              <a:extLst>
                <a:ext uri="{FF2B5EF4-FFF2-40B4-BE49-F238E27FC236}">
                  <a16:creationId xmlns:a16="http://schemas.microsoft.com/office/drawing/2014/main" id="{5E96E4DB-2AAE-8446-8892-B3BB841F01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62800" y="2460625"/>
              <a:ext cx="1844675" cy="244475"/>
            </a:xfrm>
            <a:prstGeom prst="rect">
              <a:avLst/>
            </a:prstGeom>
            <a:solidFill>
              <a:srgbClr val="FF0066"/>
            </a:solidFill>
            <a:ln w="9525">
              <a:solidFill>
                <a:srgbClr val="DDDDDD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400" dirty="0">
                  <a:solidFill>
                    <a:schemeClr val="bg1"/>
                  </a:solidFill>
                  <a:latin typeface="Optima" panose="02000503060000020004" pitchFamily="2" charset="0"/>
                  <a:cs typeface="Arial" panose="020B0604020202020204" pitchFamily="34" charset="0"/>
                </a:rPr>
                <a:t>Risk Management</a:t>
              </a:r>
            </a:p>
          </p:txBody>
        </p:sp>
        <p:sp>
          <p:nvSpPr>
            <p:cNvPr id="49172" name="Rectangle 2059">
              <a:extLst>
                <a:ext uri="{FF2B5EF4-FFF2-40B4-BE49-F238E27FC236}">
                  <a16:creationId xmlns:a16="http://schemas.microsoft.com/office/drawing/2014/main" id="{27B4E832-840A-374D-8E1C-881BC55CB0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62800" y="2933700"/>
              <a:ext cx="1844675" cy="304800"/>
            </a:xfrm>
            <a:prstGeom prst="rect">
              <a:avLst/>
            </a:prstGeom>
            <a:solidFill>
              <a:srgbClr val="009900"/>
            </a:solidFill>
            <a:ln w="9525">
              <a:solidFill>
                <a:srgbClr val="DDDDDD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400">
                  <a:solidFill>
                    <a:schemeClr val="bg1"/>
                  </a:solidFill>
                  <a:latin typeface="Optima" panose="02000503060000020004" pitchFamily="2" charset="0"/>
                  <a:cs typeface="Arial" panose="020B0604020202020204" pitchFamily="34" charset="0"/>
                </a:rPr>
                <a:t>Internal Control</a:t>
              </a:r>
            </a:p>
          </p:txBody>
        </p:sp>
        <p:sp>
          <p:nvSpPr>
            <p:cNvPr id="49173" name="Rectangle 2056">
              <a:extLst>
                <a:ext uri="{FF2B5EF4-FFF2-40B4-BE49-F238E27FC236}">
                  <a16:creationId xmlns:a16="http://schemas.microsoft.com/office/drawing/2014/main" id="{F9EEFE89-27AA-AA40-9EBF-EE99292495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62800" y="3467100"/>
              <a:ext cx="1844675" cy="228600"/>
            </a:xfrm>
            <a:prstGeom prst="rect">
              <a:avLst/>
            </a:prstGeom>
            <a:solidFill>
              <a:srgbClr val="0000CC"/>
            </a:solidFill>
            <a:ln w="9525">
              <a:solidFill>
                <a:srgbClr val="DDDDDD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400">
                  <a:solidFill>
                    <a:schemeClr val="bg1"/>
                  </a:solidFill>
                  <a:latin typeface="Optima" panose="02000503060000020004" pitchFamily="2" charset="0"/>
                  <a:cs typeface="Arial" panose="020B0604020202020204" pitchFamily="34" charset="0"/>
                </a:rPr>
                <a:t>Legal</a:t>
              </a:r>
            </a:p>
          </p:txBody>
        </p:sp>
        <p:sp>
          <p:nvSpPr>
            <p:cNvPr id="49174" name="Rectangle 2055">
              <a:extLst>
                <a:ext uri="{FF2B5EF4-FFF2-40B4-BE49-F238E27FC236}">
                  <a16:creationId xmlns:a16="http://schemas.microsoft.com/office/drawing/2014/main" id="{33B91EE1-90E0-8A49-A0B4-20058A3608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62800" y="4030663"/>
              <a:ext cx="1844675" cy="274637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rgbClr val="DDDDDD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400">
                  <a:solidFill>
                    <a:schemeClr val="bg1"/>
                  </a:solidFill>
                  <a:latin typeface="Optima" panose="02000503060000020004" pitchFamily="2" charset="0"/>
                  <a:cs typeface="Arial" panose="020B0604020202020204" pitchFamily="34" charset="0"/>
                </a:rPr>
                <a:t>Business Ethics</a:t>
              </a:r>
            </a:p>
          </p:txBody>
        </p:sp>
        <p:sp>
          <p:nvSpPr>
            <p:cNvPr id="49175" name="Rectangle 2060">
              <a:extLst>
                <a:ext uri="{FF2B5EF4-FFF2-40B4-BE49-F238E27FC236}">
                  <a16:creationId xmlns:a16="http://schemas.microsoft.com/office/drawing/2014/main" id="{277820A4-7845-7043-A1BA-96D1467954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62800" y="4305300"/>
              <a:ext cx="1844675" cy="563563"/>
            </a:xfrm>
            <a:prstGeom prst="rect">
              <a:avLst/>
            </a:prstGeom>
            <a:solidFill>
              <a:srgbClr val="CC3300"/>
            </a:solidFill>
            <a:ln w="9525">
              <a:solidFill>
                <a:srgbClr val="DDDDDD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400">
                  <a:solidFill>
                    <a:schemeClr val="bg1"/>
                  </a:solidFill>
                  <a:latin typeface="Optima" panose="02000503060000020004" pitchFamily="2" charset="0"/>
                  <a:cs typeface="Arial" panose="020B0604020202020204" pitchFamily="34" charset="0"/>
                </a:rPr>
                <a:t>Sustainability &amp; </a:t>
              </a: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400">
                  <a:solidFill>
                    <a:schemeClr val="bg1"/>
                  </a:solidFill>
                  <a:latin typeface="Optima" panose="02000503060000020004" pitchFamily="2" charset="0"/>
                  <a:cs typeface="Arial" panose="020B0604020202020204" pitchFamily="34" charset="0"/>
                </a:rPr>
                <a:t>Social Responsibility</a:t>
              </a:r>
            </a:p>
          </p:txBody>
        </p:sp>
        <p:sp>
          <p:nvSpPr>
            <p:cNvPr id="49176" name="Rectangle 2060">
              <a:extLst>
                <a:ext uri="{FF2B5EF4-FFF2-40B4-BE49-F238E27FC236}">
                  <a16:creationId xmlns:a16="http://schemas.microsoft.com/office/drawing/2014/main" id="{04544477-67DC-DB44-97AD-4B4172B3EA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62800" y="5478463"/>
              <a:ext cx="1844675" cy="274637"/>
            </a:xfrm>
            <a:prstGeom prst="rect">
              <a:avLst/>
            </a:prstGeom>
            <a:solidFill>
              <a:srgbClr val="CC3300"/>
            </a:solidFill>
            <a:ln w="9525">
              <a:solidFill>
                <a:srgbClr val="DDDDDD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400">
                  <a:solidFill>
                    <a:schemeClr val="bg1"/>
                  </a:solidFill>
                  <a:latin typeface="Optima" panose="02000503060000020004" pitchFamily="2" charset="0"/>
                  <a:cs typeface="Arial" panose="020B0604020202020204" pitchFamily="34" charset="0"/>
                </a:rPr>
                <a:t>Audit &amp; Assurance</a:t>
              </a:r>
            </a:p>
          </p:txBody>
        </p:sp>
        <p:sp>
          <p:nvSpPr>
            <p:cNvPr id="49177" name="Rectangle 2055">
              <a:extLst>
                <a:ext uri="{FF2B5EF4-FFF2-40B4-BE49-F238E27FC236}">
                  <a16:creationId xmlns:a16="http://schemas.microsoft.com/office/drawing/2014/main" id="{B0DE0784-00A6-9046-BCE6-E5EDABD0B4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62800" y="5783263"/>
              <a:ext cx="1844675" cy="274637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rgbClr val="DDDDDD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400">
                  <a:solidFill>
                    <a:schemeClr val="bg1"/>
                  </a:solidFill>
                  <a:latin typeface="Optima" panose="02000503060000020004" pitchFamily="2" charset="0"/>
                  <a:cs typeface="Arial" panose="020B0604020202020204" pitchFamily="34" charset="0"/>
                </a:rPr>
                <a:t>Finance</a:t>
              </a:r>
            </a:p>
          </p:txBody>
        </p:sp>
        <p:sp>
          <p:nvSpPr>
            <p:cNvPr id="49178" name="Rectangle 2059">
              <a:extLst>
                <a:ext uri="{FF2B5EF4-FFF2-40B4-BE49-F238E27FC236}">
                  <a16:creationId xmlns:a16="http://schemas.microsoft.com/office/drawing/2014/main" id="{E72F3DF2-E7FE-2346-ABC4-0A849CBCCE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62800" y="5143500"/>
              <a:ext cx="1844675" cy="304800"/>
            </a:xfrm>
            <a:prstGeom prst="rect">
              <a:avLst/>
            </a:prstGeom>
            <a:solidFill>
              <a:srgbClr val="009900"/>
            </a:solidFill>
            <a:ln w="9525">
              <a:solidFill>
                <a:srgbClr val="DDDDDD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400">
                  <a:solidFill>
                    <a:schemeClr val="bg1"/>
                  </a:solidFill>
                  <a:latin typeface="Optima" panose="02000503060000020004" pitchFamily="2" charset="0"/>
                  <a:cs typeface="Arial" panose="020B0604020202020204" pitchFamily="34" charset="0"/>
                </a:rPr>
                <a:t>HR &amp; Culture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6284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Content Placeholder 3">
            <a:extLst>
              <a:ext uri="{FF2B5EF4-FFF2-40B4-BE49-F238E27FC236}">
                <a16:creationId xmlns:a16="http://schemas.microsoft.com/office/drawing/2014/main" id="{8A90E66E-4F3D-CC4A-8886-E26A0F4EDA8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48032" y="976183"/>
            <a:ext cx="7117492" cy="5412259"/>
          </a:xfrm>
        </p:spPr>
      </p:pic>
    </p:spTree>
    <p:extLst>
      <p:ext uri="{BB962C8B-B14F-4D97-AF65-F5344CB8AC3E}">
        <p14:creationId xmlns:p14="http://schemas.microsoft.com/office/powerpoint/2010/main" val="1433787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72">
            <a:extLst>
              <a:ext uri="{FF2B5EF4-FFF2-40B4-BE49-F238E27FC236}">
                <a16:creationId xmlns:a16="http://schemas.microsoft.com/office/drawing/2014/main" id="{00AECCEB-2279-0747-BA44-FA503F4D00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5889251"/>
              </p:ext>
            </p:extLst>
          </p:nvPr>
        </p:nvGraphicFramePr>
        <p:xfrm>
          <a:off x="76200" y="1371600"/>
          <a:ext cx="9067800" cy="1096972"/>
        </p:xfrm>
        <a:graphic>
          <a:graphicData uri="http://schemas.openxmlformats.org/drawingml/2006/table">
            <a:tbl>
              <a:tblPr/>
              <a:tblGrid>
                <a:gridCol w="2971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04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Source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panose="02000503060000020004" pitchFamily="2" charset="0"/>
                      </a:endParaRPr>
                    </a:p>
                  </a:txBody>
                  <a:tcPr marT="45643" marB="4564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3A49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Definition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panose="02000503060000020004" pitchFamily="2" charset="0"/>
                      </a:endParaRPr>
                    </a:p>
                  </a:txBody>
                  <a:tcPr marT="45643" marB="456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3A49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992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Frank H. Knight (1921) </a:t>
                      </a:r>
                      <a:r>
                        <a:rPr kumimoji="0" lang="en-US" sz="18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Risk, Uncertainty and Profit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panose="02000503060000020004" pitchFamily="2" charset="0"/>
                      </a:endParaRPr>
                    </a:p>
                  </a:txBody>
                  <a:tcPr marT="45643" marB="4564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C36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‘Measurable uncertainty.’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panose="02000503060000020004" pitchFamily="2" charset="0"/>
                      </a:endParaRPr>
                    </a:p>
                  </a:txBody>
                  <a:tcPr marT="45643" marB="456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3804" name="Titolo 1">
            <a:extLst>
              <a:ext uri="{FF2B5EF4-FFF2-40B4-BE49-F238E27FC236}">
                <a16:creationId xmlns:a16="http://schemas.microsoft.com/office/drawing/2014/main" id="{25432C35-8E3E-0442-B5E1-F5D7F6C72A3E}"/>
              </a:ext>
            </a:extLst>
          </p:cNvPr>
          <p:cNvSpPr txBox="1">
            <a:spLocks/>
          </p:cNvSpPr>
          <p:nvPr/>
        </p:nvSpPr>
        <p:spPr bwMode="auto">
          <a:xfrm>
            <a:off x="76200" y="16829"/>
            <a:ext cx="4088027" cy="61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2400" b="1" dirty="0">
                <a:solidFill>
                  <a:srgbClr val="026B97"/>
                </a:solidFill>
                <a:latin typeface="Optima" panose="02000503060000020004" pitchFamily="2" charset="0"/>
                <a:cs typeface="Arial" charset="0"/>
              </a:rPr>
              <a:t>Risk</a:t>
            </a:r>
            <a:r>
              <a:rPr lang="en-GB" altLang="en-US" sz="3600" dirty="0">
                <a:latin typeface="Optima" panose="02000503060000020004" pitchFamily="2" charset="0"/>
                <a:cs typeface="Arial" panose="020B0604020202020204" pitchFamily="34" charset="0"/>
              </a:rPr>
              <a:t> </a:t>
            </a:r>
            <a:r>
              <a:rPr lang="en-GB" altLang="en-US" sz="2400" b="1" dirty="0">
                <a:solidFill>
                  <a:srgbClr val="026B97"/>
                </a:solidFill>
                <a:latin typeface="Optima" panose="02000503060000020004" pitchFamily="2" charset="0"/>
                <a:cs typeface="Arial" charset="0"/>
              </a:rPr>
              <a:t>definition</a:t>
            </a:r>
            <a:r>
              <a:rPr lang="en-GB" altLang="en-US" sz="3600" dirty="0">
                <a:latin typeface="Optima" panose="02000503060000020004" pitchFamily="2" charset="0"/>
                <a:cs typeface="Arial" panose="020B0604020202020204" pitchFamily="34" charset="0"/>
              </a:rPr>
              <a:t> </a:t>
            </a:r>
            <a:r>
              <a:rPr lang="en-GB" altLang="en-US" sz="2400" b="1" dirty="0">
                <a:solidFill>
                  <a:srgbClr val="026B97"/>
                </a:solidFill>
                <a:latin typeface="Optima" panose="02000503060000020004" pitchFamily="2" charset="0"/>
                <a:cs typeface="Arial" charset="0"/>
              </a:rPr>
              <a:t>over</a:t>
            </a:r>
            <a:r>
              <a:rPr lang="en-GB" altLang="en-US" sz="3600" dirty="0">
                <a:latin typeface="Optima" panose="02000503060000020004" pitchFamily="2" charset="0"/>
                <a:cs typeface="Arial" panose="020B0604020202020204" pitchFamily="34" charset="0"/>
              </a:rPr>
              <a:t> </a:t>
            </a:r>
            <a:r>
              <a:rPr lang="en-GB" altLang="en-US" sz="2400" b="1" dirty="0">
                <a:solidFill>
                  <a:srgbClr val="026B97"/>
                </a:solidFill>
                <a:latin typeface="Optima" panose="02000503060000020004" pitchFamily="2" charset="0"/>
                <a:cs typeface="Arial" charset="0"/>
              </a:rPr>
              <a:t>time</a:t>
            </a:r>
          </a:p>
        </p:txBody>
      </p:sp>
      <p:graphicFrame>
        <p:nvGraphicFramePr>
          <p:cNvPr id="4" name="Group 72">
            <a:extLst>
              <a:ext uri="{FF2B5EF4-FFF2-40B4-BE49-F238E27FC236}">
                <a16:creationId xmlns:a16="http://schemas.microsoft.com/office/drawing/2014/main" id="{614ADAF7-69B5-F847-8167-581B54F5A1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2188693"/>
              </p:ext>
            </p:extLst>
          </p:nvPr>
        </p:nvGraphicFramePr>
        <p:xfrm>
          <a:off x="76200" y="5257800"/>
          <a:ext cx="9067800" cy="1463675"/>
        </p:xfrm>
        <a:graphic>
          <a:graphicData uri="http://schemas.openxmlformats.org/drawingml/2006/table">
            <a:tbl>
              <a:tblPr/>
              <a:tblGrid>
                <a:gridCol w="2971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636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Lars </a:t>
                      </a:r>
                      <a:r>
                        <a:rPr kumimoji="0" lang="en-US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Oxelheim</a:t>
                      </a: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 and </a:t>
                      </a:r>
                      <a:r>
                        <a:rPr kumimoji="0" lang="en-US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Clas</a:t>
                      </a: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 Wihlborg (2008) </a:t>
                      </a:r>
                      <a:r>
                        <a:rPr kumimoji="0" lang="en-US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Corporate Decision-Making with Macroeconomic Uncertainty</a:t>
                      </a:r>
                      <a:endParaRPr kumimoji="0" lang="it-IT" sz="16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panose="02000503060000020004" pitchFamily="2" charset="0"/>
                      </a:endParaRPr>
                    </a:p>
                  </a:txBody>
                  <a:tcPr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C36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‘The concept of risk refers in general to the </a:t>
                      </a: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magnitude</a:t>
                      </a: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 and </a:t>
                      </a: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likelihood</a:t>
                      </a: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 of unanticipated changes that have an impact on a firm’s cash flows, value or profitability. […] Risk has a </a:t>
                      </a: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negative</a:t>
                      </a: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 </a:t>
                      </a: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connotation</a:t>
                      </a: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, but uncertainty can be a source of opportunities as well as costs.’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Group 72">
            <a:extLst>
              <a:ext uri="{FF2B5EF4-FFF2-40B4-BE49-F238E27FC236}">
                <a16:creationId xmlns:a16="http://schemas.microsoft.com/office/drawing/2014/main" id="{D5B7626A-08D2-AF47-9DC3-F5AE9BE35A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8347508"/>
              </p:ext>
            </p:extLst>
          </p:nvPr>
        </p:nvGraphicFramePr>
        <p:xfrm>
          <a:off x="76200" y="2468563"/>
          <a:ext cx="9067800" cy="1279560"/>
        </p:xfrm>
        <a:graphic>
          <a:graphicData uri="http://schemas.openxmlformats.org/drawingml/2006/table">
            <a:tbl>
              <a:tblPr/>
              <a:tblGrid>
                <a:gridCol w="2971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397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ISO/IEC Guide 51:1999</a:t>
                      </a:r>
                    </a:p>
                  </a:txBody>
                  <a:tcPr marT="45570" marB="4557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C36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‘Combination of the 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probability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 of occurrence of harm and the 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severity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 of that harm.’</a:t>
                      </a:r>
                    </a:p>
                  </a:txBody>
                  <a:tcPr marT="45570" marB="4557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97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ISO/IEC Guide 73:2002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panose="02000503060000020004" pitchFamily="2" charset="0"/>
                      </a:endParaRPr>
                    </a:p>
                  </a:txBody>
                  <a:tcPr marT="45570" marB="4557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C36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‘Combination of the 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probability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 of an event and its 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consequence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.’</a:t>
                      </a:r>
                    </a:p>
                  </a:txBody>
                  <a:tcPr marT="45570" marB="4557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" name="Group 72">
            <a:extLst>
              <a:ext uri="{FF2B5EF4-FFF2-40B4-BE49-F238E27FC236}">
                <a16:creationId xmlns:a16="http://schemas.microsoft.com/office/drawing/2014/main" id="{5467A524-75EE-3348-8990-31BDFBFC22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0531408"/>
              </p:ext>
            </p:extLst>
          </p:nvPr>
        </p:nvGraphicFramePr>
        <p:xfrm>
          <a:off x="76200" y="3733800"/>
          <a:ext cx="9067800" cy="639782"/>
        </p:xfrm>
        <a:graphic>
          <a:graphicData uri="http://schemas.openxmlformats.org/drawingml/2006/table">
            <a:tbl>
              <a:tblPr/>
              <a:tblGrid>
                <a:gridCol w="2971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397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AS/NZS 4360:2004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panose="02000503060000020004" pitchFamily="2" charset="0"/>
                      </a:endParaRPr>
                    </a:p>
                  </a:txBody>
                  <a:tcPr marT="45571" marB="4557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C36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‘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Chance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 of something happening that will have an 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impact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 on </a:t>
                      </a:r>
                      <a:r>
                        <a:rPr kumimoji="0" lang="it-IT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objectives</a:t>
                      </a:r>
                      <a:r>
                        <a:rPr kumimoji="0" lang="it-IT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.’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panose="02000503060000020004" pitchFamily="2" charset="0"/>
                      </a:endParaRPr>
                    </a:p>
                  </a:txBody>
                  <a:tcPr marT="45571" marB="4557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Group 72">
            <a:extLst>
              <a:ext uri="{FF2B5EF4-FFF2-40B4-BE49-F238E27FC236}">
                <a16:creationId xmlns:a16="http://schemas.microsoft.com/office/drawing/2014/main" id="{4D4EE667-44F9-B44A-A73A-8F85DBB23D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6413440"/>
              </p:ext>
            </p:extLst>
          </p:nvPr>
        </p:nvGraphicFramePr>
        <p:xfrm>
          <a:off x="76200" y="4343400"/>
          <a:ext cx="9067800" cy="914400"/>
        </p:xfrm>
        <a:graphic>
          <a:graphicData uri="http://schemas.openxmlformats.org/drawingml/2006/table">
            <a:tbl>
              <a:tblPr/>
              <a:tblGrid>
                <a:gridCol w="2971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44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COSO (2004) ERM - </a:t>
                      </a:r>
                      <a:r>
                        <a:rPr kumimoji="0" lang="it-IT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Integrated</a:t>
                      </a: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 Framework</a:t>
                      </a:r>
                    </a:p>
                  </a:txBody>
                  <a:tcPr marT="45690" marB="456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C36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‘</a:t>
                      </a:r>
                      <a:r>
                        <a:rPr kumimoji="0" lang="it-IT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Events</a:t>
                      </a: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 with a negative impact </a:t>
                      </a:r>
                      <a:r>
                        <a:rPr kumimoji="0" lang="it-IT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represent</a:t>
                      </a: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 </a:t>
                      </a:r>
                      <a:r>
                        <a:rPr kumimoji="0" lang="it-IT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risks</a:t>
                      </a: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, </a:t>
                      </a:r>
                      <a:r>
                        <a:rPr kumimoji="0" lang="it-IT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which</a:t>
                      </a: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 can </a:t>
                      </a:r>
                      <a:r>
                        <a:rPr kumimoji="0" lang="it-IT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prevent</a:t>
                      </a: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 </a:t>
                      </a:r>
                      <a:r>
                        <a:rPr kumimoji="0" lang="it-IT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value</a:t>
                      </a: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 </a:t>
                      </a:r>
                      <a:r>
                        <a:rPr kumimoji="0" lang="it-IT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creation</a:t>
                      </a: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 or erode </a:t>
                      </a:r>
                      <a:r>
                        <a:rPr kumimoji="0" lang="it-IT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existing</a:t>
                      </a: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 </a:t>
                      </a:r>
                      <a:r>
                        <a:rPr kumimoji="0" lang="it-IT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value</a:t>
                      </a: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. </a:t>
                      </a:r>
                      <a:r>
                        <a:rPr kumimoji="0" lang="it-IT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Events</a:t>
                      </a: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 with positive impact </a:t>
                      </a:r>
                      <a:r>
                        <a:rPr kumimoji="0" lang="it-IT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may</a:t>
                      </a: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 offset negative </a:t>
                      </a:r>
                      <a:r>
                        <a:rPr kumimoji="0" lang="it-IT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impacts</a:t>
                      </a: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 or </a:t>
                      </a:r>
                      <a:r>
                        <a:rPr kumimoji="0" lang="it-IT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represent</a:t>
                      </a: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 </a:t>
                      </a:r>
                      <a:r>
                        <a:rPr kumimoji="0" lang="it-IT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opportunities</a:t>
                      </a: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Optima" panose="02000503060000020004" pitchFamily="2" charset="0"/>
                        </a:rPr>
                        <a:t>.’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Optima" panose="02000503060000020004" pitchFamily="2" charset="0"/>
                      </a:endParaRPr>
                    </a:p>
                  </a:txBody>
                  <a:tcPr marT="45690" marB="456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8766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>
            <a:extLst>
              <a:ext uri="{FF2B5EF4-FFF2-40B4-BE49-F238E27FC236}">
                <a16:creationId xmlns:a16="http://schemas.microsoft.com/office/drawing/2014/main" id="{3ECDF1F0-14AD-1D4F-8C2C-77F9020CBF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1361758"/>
            <a:ext cx="8839200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en-US" sz="2400" dirty="0">
                <a:latin typeface="Optima" panose="02000503060000020004" pitchFamily="2" charset="0"/>
                <a:cs typeface="Arial" panose="020B0604020202020204" pitchFamily="34" charset="0"/>
              </a:rPr>
              <a:t>Every organization has </a:t>
            </a:r>
            <a:r>
              <a:rPr lang="en-US" altLang="en-US" sz="2400" b="1" u="sng" dirty="0">
                <a:latin typeface="Optima" panose="02000503060000020004" pitchFamily="2" charset="0"/>
                <a:cs typeface="Arial" panose="020B0604020202020204" pitchFamily="34" charset="0"/>
              </a:rPr>
              <a:t>OBJECTIVES</a:t>
            </a:r>
            <a:r>
              <a:rPr lang="en-US" altLang="en-US" sz="2400" dirty="0">
                <a:latin typeface="Optima" panose="02000503060000020004" pitchFamily="2" charset="0"/>
                <a:cs typeface="Arial" panose="020B0604020202020204" pitchFamily="34" charset="0"/>
              </a:rPr>
              <a:t> to achieve.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en-US" altLang="en-US" sz="2400" dirty="0">
              <a:latin typeface="Optima" panose="02000503060000020004" pitchFamily="2" charset="0"/>
              <a:cs typeface="Arial" panose="020B060402020202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sw-KE" altLang="en-US" sz="2400" b="1" u="sng" dirty="0">
                <a:latin typeface="Optima" panose="02000503060000020004" pitchFamily="2" charset="0"/>
                <a:cs typeface="Arial" panose="020B0604020202020204" pitchFamily="34" charset="0"/>
              </a:rPr>
              <a:t>OBJECTIVES</a:t>
            </a:r>
            <a:r>
              <a:rPr lang="sw-KE" altLang="en-US" sz="2400" dirty="0">
                <a:latin typeface="Optima" panose="02000503060000020004" pitchFamily="2" charset="0"/>
                <a:cs typeface="Arial" panose="020B0604020202020204" pitchFamily="34" charset="0"/>
              </a:rPr>
              <a:t> </a:t>
            </a:r>
            <a:r>
              <a:rPr lang="sw-KE" altLang="en-US" sz="2400" dirty="0" err="1">
                <a:latin typeface="Optima" panose="02000503060000020004" pitchFamily="2" charset="0"/>
                <a:cs typeface="Arial" panose="020B0604020202020204" pitchFamily="34" charset="0"/>
              </a:rPr>
              <a:t>can</a:t>
            </a:r>
            <a:r>
              <a:rPr lang="sw-KE" altLang="en-US" sz="2400" dirty="0">
                <a:latin typeface="Optima" panose="02000503060000020004" pitchFamily="2" charset="0"/>
                <a:cs typeface="Arial" panose="020B0604020202020204" pitchFamily="34" charset="0"/>
              </a:rPr>
              <a:t> </a:t>
            </a:r>
            <a:r>
              <a:rPr lang="sw-KE" altLang="en-US" sz="2400" dirty="0" err="1">
                <a:latin typeface="Optima" panose="02000503060000020004" pitchFamily="2" charset="0"/>
                <a:cs typeface="Arial" panose="020B0604020202020204" pitchFamily="34" charset="0"/>
              </a:rPr>
              <a:t>have</a:t>
            </a:r>
            <a:r>
              <a:rPr lang="sw-KE" altLang="en-US" sz="2400" dirty="0">
                <a:latin typeface="Optima" panose="02000503060000020004" pitchFamily="2" charset="0"/>
                <a:cs typeface="Arial" panose="020B0604020202020204" pitchFamily="34" charset="0"/>
              </a:rPr>
              <a:t> </a:t>
            </a:r>
            <a:r>
              <a:rPr lang="sw-KE" altLang="en-US" sz="2400" dirty="0" err="1">
                <a:latin typeface="Optima" panose="02000503060000020004" pitchFamily="2" charset="0"/>
                <a:cs typeface="Arial" panose="020B0604020202020204" pitchFamily="34" charset="0"/>
              </a:rPr>
              <a:t>different</a:t>
            </a:r>
            <a:r>
              <a:rPr lang="sw-KE" altLang="en-US" sz="2400" dirty="0">
                <a:latin typeface="Optima" panose="02000503060000020004" pitchFamily="2" charset="0"/>
                <a:cs typeface="Arial" panose="020B0604020202020204" pitchFamily="34" charset="0"/>
              </a:rPr>
              <a:t> </a:t>
            </a:r>
            <a:r>
              <a:rPr lang="sw-KE" altLang="en-US" sz="2400" dirty="0" err="1">
                <a:latin typeface="Optima" panose="02000503060000020004" pitchFamily="2" charset="0"/>
                <a:cs typeface="Arial" panose="020B0604020202020204" pitchFamily="34" charset="0"/>
              </a:rPr>
              <a:t>aspects</a:t>
            </a:r>
            <a:r>
              <a:rPr lang="sw-KE" altLang="en-US" sz="2400" dirty="0">
                <a:latin typeface="Optima" panose="02000503060000020004" pitchFamily="2" charset="0"/>
                <a:cs typeface="Arial" panose="020B0604020202020204" pitchFamily="34" charset="0"/>
              </a:rPr>
              <a:t> (</a:t>
            </a:r>
            <a:r>
              <a:rPr lang="sw-KE" altLang="en-US" sz="2400" dirty="0" err="1">
                <a:latin typeface="Optima" panose="02000503060000020004" pitchFamily="2" charset="0"/>
                <a:cs typeface="Arial" panose="020B0604020202020204" pitchFamily="34" charset="0"/>
              </a:rPr>
              <a:t>Financial</a:t>
            </a:r>
            <a:r>
              <a:rPr lang="sw-KE" altLang="en-US" sz="2400" dirty="0">
                <a:latin typeface="Optima" panose="02000503060000020004" pitchFamily="2" charset="0"/>
                <a:cs typeface="Arial" panose="020B0604020202020204" pitchFamily="34" charset="0"/>
              </a:rPr>
              <a:t>, </a:t>
            </a:r>
            <a:r>
              <a:rPr lang="sw-KE" altLang="en-US" sz="2400" dirty="0" err="1">
                <a:latin typeface="Optima" panose="02000503060000020004" pitchFamily="2" charset="0"/>
                <a:cs typeface="Arial" panose="020B0604020202020204" pitchFamily="34" charset="0"/>
              </a:rPr>
              <a:t>Environmental</a:t>
            </a:r>
            <a:r>
              <a:rPr lang="sw-KE" altLang="en-US" sz="2400" dirty="0">
                <a:latin typeface="Optima" panose="02000503060000020004" pitchFamily="2" charset="0"/>
                <a:cs typeface="Arial" panose="020B0604020202020204" pitchFamily="34" charset="0"/>
              </a:rPr>
              <a:t>, </a:t>
            </a:r>
            <a:r>
              <a:rPr lang="sw-KE" altLang="en-US" sz="2400" dirty="0" err="1">
                <a:latin typeface="Optima" panose="02000503060000020004" pitchFamily="2" charset="0"/>
                <a:cs typeface="Arial" panose="020B0604020202020204" pitchFamily="34" charset="0"/>
              </a:rPr>
              <a:t>etc</a:t>
            </a:r>
            <a:r>
              <a:rPr lang="sw-KE" altLang="en-US" sz="2400" dirty="0">
                <a:latin typeface="Optima" panose="02000503060000020004" pitchFamily="2" charset="0"/>
                <a:cs typeface="Arial" panose="020B0604020202020204" pitchFamily="34" charset="0"/>
              </a:rPr>
              <a:t>) </a:t>
            </a:r>
            <a:r>
              <a:rPr lang="sw-KE" altLang="en-US" sz="2400" dirty="0" err="1">
                <a:latin typeface="Optima" panose="02000503060000020004" pitchFamily="2" charset="0"/>
                <a:cs typeface="Arial" panose="020B0604020202020204" pitchFamily="34" charset="0"/>
              </a:rPr>
              <a:t>and</a:t>
            </a:r>
            <a:r>
              <a:rPr lang="sw-KE" altLang="en-US" sz="2400" dirty="0">
                <a:latin typeface="Optima" panose="02000503060000020004" pitchFamily="2" charset="0"/>
                <a:cs typeface="Arial" panose="020B0604020202020204" pitchFamily="34" charset="0"/>
              </a:rPr>
              <a:t> </a:t>
            </a:r>
            <a:r>
              <a:rPr lang="sw-KE" altLang="en-US" sz="2400" dirty="0" err="1">
                <a:latin typeface="Optima" panose="02000503060000020004" pitchFamily="2" charset="0"/>
                <a:cs typeface="Arial" panose="020B0604020202020204" pitchFamily="34" charset="0"/>
              </a:rPr>
              <a:t>can</a:t>
            </a:r>
            <a:r>
              <a:rPr lang="sw-KE" altLang="en-US" sz="2400" dirty="0">
                <a:latin typeface="Optima" panose="02000503060000020004" pitchFamily="2" charset="0"/>
                <a:cs typeface="Arial" panose="020B0604020202020204" pitchFamily="34" charset="0"/>
              </a:rPr>
              <a:t> </a:t>
            </a:r>
            <a:r>
              <a:rPr lang="sw-KE" altLang="en-US" sz="2400" dirty="0" err="1">
                <a:latin typeface="Optima" panose="02000503060000020004" pitchFamily="2" charset="0"/>
                <a:cs typeface="Arial" panose="020B0604020202020204" pitchFamily="34" charset="0"/>
              </a:rPr>
              <a:t>apply</a:t>
            </a:r>
            <a:r>
              <a:rPr lang="sw-KE" altLang="en-US" sz="2400" dirty="0">
                <a:latin typeface="Optima" panose="02000503060000020004" pitchFamily="2" charset="0"/>
                <a:cs typeface="Arial" panose="020B0604020202020204" pitchFamily="34" charset="0"/>
              </a:rPr>
              <a:t> </a:t>
            </a:r>
            <a:r>
              <a:rPr lang="sw-KE" altLang="en-US" sz="2400" dirty="0" err="1">
                <a:latin typeface="Optima" panose="02000503060000020004" pitchFamily="2" charset="0"/>
                <a:cs typeface="Arial" panose="020B0604020202020204" pitchFamily="34" charset="0"/>
              </a:rPr>
              <a:t>at</a:t>
            </a:r>
            <a:r>
              <a:rPr lang="sw-KE" altLang="en-US" sz="2400" dirty="0">
                <a:latin typeface="Optima" panose="02000503060000020004" pitchFamily="2" charset="0"/>
                <a:cs typeface="Arial" panose="020B0604020202020204" pitchFamily="34" charset="0"/>
              </a:rPr>
              <a:t> </a:t>
            </a:r>
            <a:r>
              <a:rPr lang="sw-KE" altLang="en-US" sz="2400" b="1" dirty="0" err="1">
                <a:latin typeface="Optima" panose="02000503060000020004" pitchFamily="2" charset="0"/>
                <a:cs typeface="Arial" panose="020B0604020202020204" pitchFamily="34" charset="0"/>
              </a:rPr>
              <a:t>different</a:t>
            </a:r>
            <a:r>
              <a:rPr lang="sw-KE" altLang="en-US" sz="2400" dirty="0">
                <a:latin typeface="Optima" panose="02000503060000020004" pitchFamily="2" charset="0"/>
                <a:cs typeface="Arial" panose="020B0604020202020204" pitchFamily="34" charset="0"/>
              </a:rPr>
              <a:t> </a:t>
            </a:r>
            <a:r>
              <a:rPr lang="sw-KE" altLang="en-US" sz="2400" b="1" dirty="0" err="1">
                <a:latin typeface="Optima" panose="02000503060000020004" pitchFamily="2" charset="0"/>
                <a:cs typeface="Arial" panose="020B0604020202020204" pitchFamily="34" charset="0"/>
              </a:rPr>
              <a:t>levels</a:t>
            </a:r>
            <a:r>
              <a:rPr lang="sw-KE" altLang="en-US" sz="2400" dirty="0">
                <a:latin typeface="Optima" panose="02000503060000020004" pitchFamily="2" charset="0"/>
                <a:cs typeface="Arial" panose="020B0604020202020204" pitchFamily="34" charset="0"/>
              </a:rPr>
              <a:t> (</a:t>
            </a:r>
            <a:r>
              <a:rPr lang="sw-KE" altLang="en-US" sz="2400" dirty="0" err="1">
                <a:latin typeface="Optima" panose="02000503060000020004" pitchFamily="2" charset="0"/>
                <a:cs typeface="Arial" panose="020B0604020202020204" pitchFamily="34" charset="0"/>
              </a:rPr>
              <a:t>strategic</a:t>
            </a:r>
            <a:r>
              <a:rPr lang="sw-KE" altLang="en-US" sz="2400" dirty="0">
                <a:latin typeface="Optima" panose="02000503060000020004" pitchFamily="2" charset="0"/>
                <a:cs typeface="Arial" panose="020B0604020202020204" pitchFamily="34" charset="0"/>
              </a:rPr>
              <a:t>, </a:t>
            </a:r>
            <a:r>
              <a:rPr lang="sw-KE" altLang="en-US" sz="2400" dirty="0" err="1">
                <a:latin typeface="Optima" panose="02000503060000020004" pitchFamily="2" charset="0"/>
                <a:cs typeface="Arial" panose="020B0604020202020204" pitchFamily="34" charset="0"/>
              </a:rPr>
              <a:t>project</a:t>
            </a:r>
            <a:r>
              <a:rPr lang="sw-KE" altLang="en-US" sz="2400" dirty="0">
                <a:latin typeface="Optima" panose="02000503060000020004" pitchFamily="2" charset="0"/>
                <a:cs typeface="Arial" panose="020B0604020202020204" pitchFamily="34" charset="0"/>
              </a:rPr>
              <a:t>, </a:t>
            </a:r>
            <a:r>
              <a:rPr lang="sw-KE" altLang="en-US" sz="2400" dirty="0" err="1">
                <a:latin typeface="Optima" panose="02000503060000020004" pitchFamily="2" charset="0"/>
                <a:cs typeface="Arial" panose="020B0604020202020204" pitchFamily="34" charset="0"/>
              </a:rPr>
              <a:t>product</a:t>
            </a:r>
            <a:r>
              <a:rPr lang="sw-KE" altLang="en-US" sz="2400" dirty="0">
                <a:latin typeface="Optima" panose="02000503060000020004" pitchFamily="2" charset="0"/>
                <a:cs typeface="Arial" panose="020B0604020202020204" pitchFamily="34" charset="0"/>
              </a:rPr>
              <a:t>, </a:t>
            </a:r>
            <a:r>
              <a:rPr lang="sw-KE" altLang="en-US" sz="2400" dirty="0" err="1">
                <a:latin typeface="Optima" panose="02000503060000020004" pitchFamily="2" charset="0"/>
                <a:cs typeface="Arial" panose="020B0604020202020204" pitchFamily="34" charset="0"/>
              </a:rPr>
              <a:t>process</a:t>
            </a:r>
            <a:r>
              <a:rPr lang="sw-KE" altLang="en-US" sz="2400" dirty="0">
                <a:latin typeface="Optima" panose="02000503060000020004" pitchFamily="2" charset="0"/>
                <a:cs typeface="Arial" panose="020B0604020202020204" pitchFamily="34" charset="0"/>
              </a:rPr>
              <a:t>, </a:t>
            </a:r>
            <a:r>
              <a:rPr lang="sw-KE" altLang="en-US" sz="2400" dirty="0" err="1">
                <a:latin typeface="Optima" panose="02000503060000020004" pitchFamily="2" charset="0"/>
                <a:cs typeface="Arial" panose="020B0604020202020204" pitchFamily="34" charset="0"/>
              </a:rPr>
              <a:t>etc</a:t>
            </a:r>
            <a:r>
              <a:rPr lang="sw-KE" altLang="en-US" sz="2400" dirty="0">
                <a:latin typeface="Optima" panose="02000503060000020004" pitchFamily="2" charset="0"/>
                <a:cs typeface="Arial" panose="020B0604020202020204" pitchFamily="34" charset="0"/>
              </a:rPr>
              <a:t>)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en-US" altLang="en-US" sz="2400" dirty="0">
              <a:latin typeface="Optima" panose="02000503060000020004" pitchFamily="2" charset="0"/>
              <a:cs typeface="Arial" panose="020B060402020202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en-US" sz="2400" dirty="0">
                <a:latin typeface="Optima" panose="02000503060000020004" pitchFamily="2" charset="0"/>
                <a:cs typeface="Arial" panose="020B0604020202020204" pitchFamily="34" charset="0"/>
              </a:rPr>
              <a:t>In order to achieve the objectives, the organization must manage the </a:t>
            </a:r>
            <a:r>
              <a:rPr lang="en-US" altLang="en-US" sz="2400" b="1" u="sng" dirty="0">
                <a:latin typeface="Optima" panose="02000503060000020004" pitchFamily="2" charset="0"/>
                <a:cs typeface="Arial" panose="020B0604020202020204" pitchFamily="34" charset="0"/>
              </a:rPr>
              <a:t>UNCERTAINTY</a:t>
            </a:r>
            <a:r>
              <a:rPr lang="en-US" altLang="en-US" sz="2400" dirty="0">
                <a:latin typeface="Optima" panose="02000503060000020004" pitchFamily="2" charset="0"/>
                <a:cs typeface="Arial" panose="020B0604020202020204" pitchFamily="34" charset="0"/>
              </a:rPr>
              <a:t> that could interfere with their realization.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en-US" altLang="en-US" sz="2400" b="1" u="sng" dirty="0">
              <a:latin typeface="Optima" panose="02000503060000020004" pitchFamily="2" charset="0"/>
              <a:cs typeface="Arial" panose="020B060402020202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en-US" sz="2400" b="1" u="sng" dirty="0">
                <a:latin typeface="Optima" panose="02000503060000020004" pitchFamily="2" charset="0"/>
                <a:cs typeface="Arial" panose="020B0604020202020204" pitchFamily="34" charset="0"/>
              </a:rPr>
              <a:t>UNCERTAINTY</a:t>
            </a:r>
            <a:r>
              <a:rPr lang="en-US" altLang="en-US" sz="2400" b="1" dirty="0">
                <a:latin typeface="Optima" panose="02000503060000020004" pitchFamily="2" charset="0"/>
                <a:cs typeface="Arial" panose="020B0604020202020204" pitchFamily="34" charset="0"/>
              </a:rPr>
              <a:t> </a:t>
            </a:r>
            <a:r>
              <a:rPr lang="en-US" altLang="en-US" sz="2400" dirty="0">
                <a:latin typeface="Optima" panose="02000503060000020004" pitchFamily="2" charset="0"/>
                <a:cs typeface="Arial" panose="020B0604020202020204" pitchFamily="34" charset="0"/>
              </a:rPr>
              <a:t>is the state of deficiency of information related to an event, its consequence, or likelihood.</a:t>
            </a:r>
            <a:endParaRPr lang="sw-KE" altLang="en-US" sz="2400" dirty="0">
              <a:latin typeface="Optima" panose="02000503060000020004" pitchFamily="2" charset="0"/>
              <a:cs typeface="Arial" panose="020B0604020202020204" pitchFamily="34" charset="0"/>
            </a:endParaRPr>
          </a:p>
        </p:txBody>
      </p:sp>
      <p:sp>
        <p:nvSpPr>
          <p:cNvPr id="25602" name="Titolo 1">
            <a:extLst>
              <a:ext uri="{FF2B5EF4-FFF2-40B4-BE49-F238E27FC236}">
                <a16:creationId xmlns:a16="http://schemas.microsoft.com/office/drawing/2014/main" id="{FFFB3761-9D28-C142-B94B-C9CB5B5B81BE}"/>
              </a:ext>
            </a:extLst>
          </p:cNvPr>
          <p:cNvSpPr txBox="1">
            <a:spLocks/>
          </p:cNvSpPr>
          <p:nvPr/>
        </p:nvSpPr>
        <p:spPr bwMode="auto">
          <a:xfrm>
            <a:off x="270510" y="232092"/>
            <a:ext cx="5492750" cy="61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342900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000" b="1" dirty="0">
                <a:solidFill>
                  <a:srgbClr val="026B97"/>
                </a:solidFill>
                <a:latin typeface="Optima" panose="02000503060000020004" pitchFamily="2" charset="0"/>
                <a:cs typeface="Arial" charset="0"/>
              </a:rPr>
              <a:t>Risk definition – ISO 31000</a:t>
            </a:r>
          </a:p>
        </p:txBody>
      </p:sp>
    </p:spTree>
    <p:extLst>
      <p:ext uri="{BB962C8B-B14F-4D97-AF65-F5344CB8AC3E}">
        <p14:creationId xmlns:p14="http://schemas.microsoft.com/office/powerpoint/2010/main" val="24631014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7280E23E-13DF-7845-8DEE-F4AA48C191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524000"/>
            <a:ext cx="1008086" cy="4419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7658" name="Titolo 1">
            <a:extLst>
              <a:ext uri="{FF2B5EF4-FFF2-40B4-BE49-F238E27FC236}">
                <a16:creationId xmlns:a16="http://schemas.microsoft.com/office/drawing/2014/main" id="{19C74B9D-A2A3-AF4C-A186-D62F0D731D17}"/>
              </a:ext>
            </a:extLst>
          </p:cNvPr>
          <p:cNvSpPr txBox="1">
            <a:spLocks/>
          </p:cNvSpPr>
          <p:nvPr/>
        </p:nvSpPr>
        <p:spPr bwMode="auto">
          <a:xfrm>
            <a:off x="0" y="182880"/>
            <a:ext cx="5416550" cy="61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2400" b="1" dirty="0">
                <a:solidFill>
                  <a:srgbClr val="026B97"/>
                </a:solidFill>
                <a:latin typeface="Optima" panose="02000503060000020004" pitchFamily="2" charset="0"/>
                <a:cs typeface="Arial" charset="0"/>
              </a:rPr>
              <a:t>Risk definition – ISO 31000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B564EF3-EDA6-BB40-9107-0F89FBB08DAE}"/>
              </a:ext>
            </a:extLst>
          </p:cNvPr>
          <p:cNvSpPr/>
          <p:nvPr/>
        </p:nvSpPr>
        <p:spPr>
          <a:xfrm>
            <a:off x="1371600" y="2025640"/>
            <a:ext cx="747903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sw-KE" sz="2400" b="1" dirty="0">
                <a:latin typeface="Optima" panose="02000503060000020004" pitchFamily="2" charset="0"/>
              </a:rPr>
              <a:t>RISK IS THE EFFECT OF UNCERTAINTY ON OBJECTIVES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sw-KE" sz="2400" b="1" dirty="0">
              <a:latin typeface="Optima" panose="02000503060000020004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w-KE" sz="2400" dirty="0" err="1">
                <a:latin typeface="Optima" panose="02000503060000020004" pitchFamily="2" charset="0"/>
              </a:rPr>
              <a:t>An</a:t>
            </a:r>
            <a:r>
              <a:rPr lang="sw-KE" sz="2400" dirty="0">
                <a:latin typeface="Optima" panose="02000503060000020004" pitchFamily="2" charset="0"/>
              </a:rPr>
              <a:t> </a:t>
            </a:r>
            <a:r>
              <a:rPr lang="sw-KE" sz="2400" b="1" u="sng" dirty="0">
                <a:latin typeface="Optima" panose="02000503060000020004" pitchFamily="2" charset="0"/>
              </a:rPr>
              <a:t>EFFECT</a:t>
            </a:r>
            <a:r>
              <a:rPr lang="sw-KE" sz="2400" b="1" u="none" dirty="0">
                <a:latin typeface="Optima" panose="02000503060000020004" pitchFamily="2" charset="0"/>
              </a:rPr>
              <a:t> </a:t>
            </a:r>
            <a:r>
              <a:rPr lang="sw-KE" sz="2400" u="none" dirty="0" err="1">
                <a:latin typeface="Optima" panose="02000503060000020004" pitchFamily="2" charset="0"/>
              </a:rPr>
              <a:t>is</a:t>
            </a:r>
            <a:r>
              <a:rPr lang="sw-KE" sz="2400" dirty="0">
                <a:latin typeface="Optima" panose="02000503060000020004" pitchFamily="2" charset="0"/>
              </a:rPr>
              <a:t> a </a:t>
            </a:r>
            <a:r>
              <a:rPr lang="sw-KE" sz="2400" dirty="0" err="1">
                <a:latin typeface="Optima" panose="02000503060000020004" pitchFamily="2" charset="0"/>
              </a:rPr>
              <a:t>deviation</a:t>
            </a:r>
            <a:r>
              <a:rPr lang="sw-KE" sz="2400" dirty="0">
                <a:latin typeface="Optima" panose="02000503060000020004" pitchFamily="2" charset="0"/>
              </a:rPr>
              <a:t> </a:t>
            </a:r>
            <a:r>
              <a:rPr lang="sw-KE" sz="2400" dirty="0" err="1">
                <a:latin typeface="Optima" panose="02000503060000020004" pitchFamily="2" charset="0"/>
              </a:rPr>
              <a:t>from</a:t>
            </a:r>
            <a:r>
              <a:rPr lang="sw-KE" sz="2400" dirty="0">
                <a:latin typeface="Optima" panose="02000503060000020004" pitchFamily="2" charset="0"/>
              </a:rPr>
              <a:t> </a:t>
            </a:r>
            <a:r>
              <a:rPr lang="sw-KE" sz="2400" dirty="0" err="1">
                <a:latin typeface="Optima" panose="02000503060000020004" pitchFamily="2" charset="0"/>
              </a:rPr>
              <a:t>the</a:t>
            </a:r>
            <a:r>
              <a:rPr lang="sw-KE" sz="2400" dirty="0">
                <a:latin typeface="Optima" panose="02000503060000020004" pitchFamily="2" charset="0"/>
              </a:rPr>
              <a:t> </a:t>
            </a:r>
            <a:r>
              <a:rPr lang="sw-KE" sz="2400" dirty="0" err="1">
                <a:latin typeface="Optima" panose="02000503060000020004" pitchFamily="2" charset="0"/>
              </a:rPr>
              <a:t>expected</a:t>
            </a:r>
            <a:r>
              <a:rPr lang="sw-KE" sz="2400" dirty="0">
                <a:latin typeface="Optima" panose="02000503060000020004" pitchFamily="2" charset="0"/>
              </a:rPr>
              <a:t> (+ </a:t>
            </a:r>
            <a:r>
              <a:rPr lang="sw-KE" sz="2400" dirty="0" err="1">
                <a:latin typeface="Optima" panose="02000503060000020004" pitchFamily="2" charset="0"/>
              </a:rPr>
              <a:t>and</a:t>
            </a:r>
            <a:r>
              <a:rPr lang="sw-KE" sz="2400" dirty="0">
                <a:latin typeface="Optima" panose="02000503060000020004" pitchFamily="2" charset="0"/>
              </a:rPr>
              <a:t>/</a:t>
            </a:r>
            <a:r>
              <a:rPr lang="sw-KE" sz="2400" dirty="0" err="1">
                <a:latin typeface="Optima" panose="02000503060000020004" pitchFamily="2" charset="0"/>
              </a:rPr>
              <a:t>or</a:t>
            </a:r>
            <a:r>
              <a:rPr lang="sw-KE" sz="2400" dirty="0">
                <a:latin typeface="Optima" panose="02000503060000020004" pitchFamily="2" charset="0"/>
              </a:rPr>
              <a:t> -)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sw-KE" sz="2400" dirty="0">
              <a:latin typeface="Optima" panose="02000503060000020004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w-KE" sz="2400" dirty="0" err="1">
                <a:latin typeface="Optima" panose="02000503060000020004" pitchFamily="2" charset="0"/>
              </a:rPr>
              <a:t>Risk</a:t>
            </a:r>
            <a:r>
              <a:rPr lang="sw-KE" sz="2400" dirty="0">
                <a:latin typeface="Optima" panose="02000503060000020004" pitchFamily="2" charset="0"/>
              </a:rPr>
              <a:t> </a:t>
            </a:r>
            <a:r>
              <a:rPr lang="sw-KE" sz="2400" dirty="0" err="1">
                <a:latin typeface="Optima" panose="02000503060000020004" pitchFamily="2" charset="0"/>
              </a:rPr>
              <a:t>can</a:t>
            </a:r>
            <a:r>
              <a:rPr lang="sw-KE" sz="2400" dirty="0">
                <a:latin typeface="Optima" panose="02000503060000020004" pitchFamily="2" charset="0"/>
              </a:rPr>
              <a:t> </a:t>
            </a:r>
            <a:r>
              <a:rPr lang="sw-KE" sz="2400" dirty="0" err="1">
                <a:latin typeface="Optima" panose="02000503060000020004" pitchFamily="2" charset="0"/>
              </a:rPr>
              <a:t>therefore</a:t>
            </a:r>
            <a:r>
              <a:rPr lang="sw-KE" sz="2400" dirty="0">
                <a:latin typeface="Optima" panose="02000503060000020004" pitchFamily="2" charset="0"/>
              </a:rPr>
              <a:t> </a:t>
            </a:r>
            <a:r>
              <a:rPr lang="sw-KE" sz="2400" dirty="0" err="1">
                <a:latin typeface="Optima" panose="02000503060000020004" pitchFamily="2" charset="0"/>
              </a:rPr>
              <a:t>be</a:t>
            </a:r>
            <a:r>
              <a:rPr lang="sw-KE" sz="2400" dirty="0">
                <a:latin typeface="Optima" panose="02000503060000020004" pitchFamily="2" charset="0"/>
              </a:rPr>
              <a:t> a </a:t>
            </a:r>
            <a:r>
              <a:rPr lang="sw-KE" sz="2400" dirty="0" err="1">
                <a:latin typeface="Optima" panose="02000503060000020004" pitchFamily="2" charset="0"/>
              </a:rPr>
              <a:t>downside</a:t>
            </a:r>
            <a:r>
              <a:rPr lang="sw-KE" sz="2400" dirty="0">
                <a:latin typeface="Optima" panose="02000503060000020004" pitchFamily="2" charset="0"/>
              </a:rPr>
              <a:t> (-) </a:t>
            </a:r>
            <a:r>
              <a:rPr lang="sw-KE" sz="2400" dirty="0" err="1">
                <a:latin typeface="Optima" panose="02000503060000020004" pitchFamily="2" charset="0"/>
              </a:rPr>
              <a:t>or</a:t>
            </a:r>
            <a:r>
              <a:rPr lang="sw-KE" sz="2400" dirty="0">
                <a:latin typeface="Optima" panose="02000503060000020004" pitchFamily="2" charset="0"/>
              </a:rPr>
              <a:t> </a:t>
            </a:r>
            <a:r>
              <a:rPr lang="sw-KE" sz="2400" dirty="0" err="1">
                <a:latin typeface="Optima" panose="02000503060000020004" pitchFamily="2" charset="0"/>
              </a:rPr>
              <a:t>Upside</a:t>
            </a:r>
            <a:r>
              <a:rPr lang="sw-KE" sz="2400" dirty="0">
                <a:latin typeface="Optima" panose="02000503060000020004" pitchFamily="2" charset="0"/>
              </a:rPr>
              <a:t> (+)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sw-KE" sz="2400" dirty="0">
              <a:latin typeface="Optima" panose="02000503060000020004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w-KE" sz="2400" dirty="0" err="1">
                <a:latin typeface="Optima" panose="02000503060000020004" pitchFamily="2" charset="0"/>
              </a:rPr>
              <a:t>Previous</a:t>
            </a:r>
            <a:r>
              <a:rPr lang="sw-KE" sz="2400" dirty="0">
                <a:latin typeface="Optima" panose="02000503060000020004" pitchFamily="2" charset="0"/>
              </a:rPr>
              <a:t> </a:t>
            </a:r>
            <a:r>
              <a:rPr lang="sw-KE" sz="2400" dirty="0" err="1">
                <a:latin typeface="Optima" panose="02000503060000020004" pitchFamily="2" charset="0"/>
              </a:rPr>
              <a:t>Definition</a:t>
            </a:r>
            <a:r>
              <a:rPr lang="sw-KE" sz="2400" dirty="0">
                <a:latin typeface="Optima" panose="02000503060000020004" pitchFamily="2" charset="0"/>
              </a:rPr>
              <a:t>: </a:t>
            </a:r>
            <a:r>
              <a:rPr lang="sw-KE" sz="2400" dirty="0" err="1">
                <a:latin typeface="Optima" panose="02000503060000020004" pitchFamily="2" charset="0"/>
              </a:rPr>
              <a:t>Risk</a:t>
            </a:r>
            <a:r>
              <a:rPr lang="sw-KE" sz="2400" dirty="0">
                <a:latin typeface="Optima" panose="02000503060000020004" pitchFamily="2" charset="0"/>
              </a:rPr>
              <a:t> </a:t>
            </a:r>
            <a:r>
              <a:rPr lang="sw-KE" sz="2400" dirty="0" err="1">
                <a:latin typeface="Optima" panose="02000503060000020004" pitchFamily="2" charset="0"/>
              </a:rPr>
              <a:t>is</a:t>
            </a:r>
            <a:r>
              <a:rPr lang="sw-KE" sz="2400" dirty="0">
                <a:latin typeface="Optima" panose="02000503060000020004" pitchFamily="2" charset="0"/>
              </a:rPr>
              <a:t> </a:t>
            </a:r>
            <a:r>
              <a:rPr lang="sw-KE" sz="2400" dirty="0" err="1">
                <a:latin typeface="Optima" panose="02000503060000020004" pitchFamily="2" charset="0"/>
              </a:rPr>
              <a:t>the</a:t>
            </a:r>
            <a:r>
              <a:rPr lang="sw-KE" sz="2400" dirty="0">
                <a:latin typeface="Optima" panose="02000503060000020004" pitchFamily="2" charset="0"/>
              </a:rPr>
              <a:t> </a:t>
            </a:r>
            <a:r>
              <a:rPr lang="sw-KE" sz="2400" dirty="0" err="1">
                <a:latin typeface="Optima" panose="02000503060000020004" pitchFamily="2" charset="0"/>
              </a:rPr>
              <a:t>probability</a:t>
            </a:r>
            <a:r>
              <a:rPr lang="sw-KE" sz="2400" dirty="0">
                <a:latin typeface="Optima" panose="02000503060000020004" pitchFamily="2" charset="0"/>
              </a:rPr>
              <a:t> </a:t>
            </a:r>
            <a:r>
              <a:rPr lang="sw-KE" sz="2400" dirty="0" err="1">
                <a:latin typeface="Optima" panose="02000503060000020004" pitchFamily="2" charset="0"/>
              </a:rPr>
              <a:t>of</a:t>
            </a:r>
            <a:r>
              <a:rPr lang="sw-KE" sz="2400" dirty="0">
                <a:latin typeface="Optima" panose="02000503060000020004" pitchFamily="2" charset="0"/>
              </a:rPr>
              <a:t> </a:t>
            </a:r>
            <a:r>
              <a:rPr lang="sw-KE" sz="2400" dirty="0" err="1">
                <a:latin typeface="Optima" panose="02000503060000020004" pitchFamily="2" charset="0"/>
              </a:rPr>
              <a:t>loss</a:t>
            </a:r>
            <a:r>
              <a:rPr lang="sw-KE" sz="2400" dirty="0">
                <a:latin typeface="Optima" panose="02000503060000020004" pitchFamily="2" charset="0"/>
              </a:rPr>
              <a:t> </a:t>
            </a:r>
            <a:r>
              <a:rPr lang="sw-KE" sz="2400" dirty="0" err="1">
                <a:latin typeface="Optima" panose="02000503060000020004" pitchFamily="2" charset="0"/>
              </a:rPr>
              <a:t>and</a:t>
            </a:r>
            <a:r>
              <a:rPr lang="sw-KE" sz="2400" dirty="0">
                <a:latin typeface="Optima" panose="02000503060000020004" pitchFamily="2" charset="0"/>
              </a:rPr>
              <a:t> </a:t>
            </a:r>
            <a:r>
              <a:rPr lang="sw-KE" sz="2400" dirty="0" err="1">
                <a:latin typeface="Optima" panose="02000503060000020004" pitchFamily="2" charset="0"/>
              </a:rPr>
              <a:t>the</a:t>
            </a:r>
            <a:r>
              <a:rPr lang="sw-KE" sz="2400" dirty="0">
                <a:latin typeface="Optima" panose="02000503060000020004" pitchFamily="2" charset="0"/>
              </a:rPr>
              <a:t> </a:t>
            </a:r>
            <a:r>
              <a:rPr lang="sw-KE" sz="2400" dirty="0" err="1">
                <a:latin typeface="Optima" panose="02000503060000020004" pitchFamily="2" charset="0"/>
              </a:rPr>
              <a:t>impact</a:t>
            </a:r>
            <a:r>
              <a:rPr lang="sw-KE" sz="2400" dirty="0">
                <a:latin typeface="Optima" panose="02000503060000020004" pitchFamily="2" charset="0"/>
              </a:rPr>
              <a:t> </a:t>
            </a:r>
            <a:r>
              <a:rPr lang="sw-KE" sz="2400" dirty="0" err="1">
                <a:latin typeface="Optima" panose="02000503060000020004" pitchFamily="2" charset="0"/>
              </a:rPr>
              <a:t>given</a:t>
            </a:r>
            <a:r>
              <a:rPr lang="sw-KE" sz="2400" dirty="0">
                <a:latin typeface="Optima" panose="02000503060000020004" pitchFamily="2" charset="0"/>
              </a:rPr>
              <a:t> </a:t>
            </a:r>
            <a:r>
              <a:rPr lang="sw-KE" sz="2400" dirty="0" err="1">
                <a:latin typeface="Optima" panose="02000503060000020004" pitchFamily="2" charset="0"/>
              </a:rPr>
              <a:t>loss</a:t>
            </a:r>
            <a:r>
              <a:rPr lang="sw-KE" sz="2400" dirty="0">
                <a:latin typeface="Optima" panose="02000503060000020004" pitchFamily="2" charset="0"/>
              </a:rPr>
              <a:t> </a:t>
            </a:r>
            <a:r>
              <a:rPr lang="sw-KE" sz="2400" dirty="0" err="1">
                <a:latin typeface="Optima" panose="02000503060000020004" pitchFamily="2" charset="0"/>
              </a:rPr>
              <a:t>brought</a:t>
            </a:r>
            <a:r>
              <a:rPr lang="sw-KE" sz="2400" dirty="0">
                <a:latin typeface="Optima" panose="02000503060000020004" pitchFamily="2" charset="0"/>
              </a:rPr>
              <a:t> </a:t>
            </a:r>
            <a:r>
              <a:rPr lang="sw-KE" sz="2400" dirty="0" err="1">
                <a:latin typeface="Optima" panose="02000503060000020004" pitchFamily="2" charset="0"/>
              </a:rPr>
              <a:t>about</a:t>
            </a:r>
            <a:r>
              <a:rPr lang="sw-KE" sz="2400" dirty="0">
                <a:latin typeface="Optima" panose="02000503060000020004" pitchFamily="2" charset="0"/>
              </a:rPr>
              <a:t> </a:t>
            </a:r>
            <a:r>
              <a:rPr lang="sw-KE" sz="2400" dirty="0" err="1">
                <a:latin typeface="Optima" panose="02000503060000020004" pitchFamily="2" charset="0"/>
              </a:rPr>
              <a:t>negative</a:t>
            </a:r>
            <a:r>
              <a:rPr lang="sw-KE" sz="2400" dirty="0">
                <a:latin typeface="Optima" panose="02000503060000020004" pitchFamily="2" charset="0"/>
              </a:rPr>
              <a:t> </a:t>
            </a:r>
            <a:r>
              <a:rPr lang="sw-KE" sz="2400" dirty="0" err="1">
                <a:latin typeface="Optima" panose="02000503060000020004" pitchFamily="2" charset="0"/>
              </a:rPr>
              <a:t>focus</a:t>
            </a:r>
            <a:r>
              <a:rPr lang="sw-KE" sz="2400" dirty="0">
                <a:latin typeface="Optima" panose="02000503060000020004" pitchFamily="2" charset="0"/>
              </a:rPr>
              <a:t> </a:t>
            </a:r>
            <a:r>
              <a:rPr lang="sw-KE" sz="2400" dirty="0" err="1">
                <a:latin typeface="Optima" panose="02000503060000020004" pitchFamily="2" charset="0"/>
              </a:rPr>
              <a:t>on</a:t>
            </a:r>
            <a:r>
              <a:rPr lang="sw-KE" sz="2400" dirty="0">
                <a:latin typeface="Optima" panose="02000503060000020004" pitchFamily="2" charset="0"/>
              </a:rPr>
              <a:t> </a:t>
            </a:r>
            <a:r>
              <a:rPr lang="sw-KE" sz="2400" dirty="0" err="1">
                <a:latin typeface="Optima" panose="02000503060000020004" pitchFamily="2" charset="0"/>
              </a:rPr>
              <a:t>risk</a:t>
            </a:r>
            <a:r>
              <a:rPr lang="sw-KE" sz="2400" dirty="0">
                <a:latin typeface="Optima" panose="02000503060000020004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87751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7280E23E-13DF-7845-8DEE-F4AA48C191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524000"/>
            <a:ext cx="1008086" cy="4419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7658" name="Titolo 1">
            <a:extLst>
              <a:ext uri="{FF2B5EF4-FFF2-40B4-BE49-F238E27FC236}">
                <a16:creationId xmlns:a16="http://schemas.microsoft.com/office/drawing/2014/main" id="{19C74B9D-A2A3-AF4C-A186-D62F0D731D17}"/>
              </a:ext>
            </a:extLst>
          </p:cNvPr>
          <p:cNvSpPr txBox="1">
            <a:spLocks/>
          </p:cNvSpPr>
          <p:nvPr/>
        </p:nvSpPr>
        <p:spPr bwMode="auto">
          <a:xfrm>
            <a:off x="-586740" y="226730"/>
            <a:ext cx="8001000" cy="61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2400" b="1" dirty="0">
                <a:solidFill>
                  <a:srgbClr val="026B97"/>
                </a:solidFill>
                <a:latin typeface="Optima" panose="02000503060000020004" pitchFamily="2" charset="0"/>
                <a:cs typeface="Arial" charset="0"/>
              </a:rPr>
              <a:t>Risk Management definition – ISO 31000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B564EF3-EDA6-BB40-9107-0F89FBB08DAE}"/>
              </a:ext>
            </a:extLst>
          </p:cNvPr>
          <p:cNvSpPr/>
          <p:nvPr/>
        </p:nvSpPr>
        <p:spPr>
          <a:xfrm>
            <a:off x="1312886" y="1389741"/>
            <a:ext cx="7297714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buFont typeface="Arial" panose="020B0604020202020204" pitchFamily="34" charset="0"/>
              <a:buChar char="•"/>
            </a:pPr>
            <a:r>
              <a:rPr lang="en-US" altLang="en-US" sz="2000" b="1" u="sng" dirty="0">
                <a:latin typeface="Optima" panose="02000503060000020004" pitchFamily="2" charset="0"/>
              </a:rPr>
              <a:t>CO-ORDINATED</a:t>
            </a:r>
            <a:r>
              <a:rPr lang="en-US" altLang="en-US" sz="2000" b="1" dirty="0">
                <a:latin typeface="Optima" panose="02000503060000020004" pitchFamily="2" charset="0"/>
              </a:rPr>
              <a:t> ACTIVITIES TO </a:t>
            </a:r>
            <a:r>
              <a:rPr lang="en-US" altLang="en-US" sz="2000" b="1" u="sng" dirty="0">
                <a:latin typeface="Optima" panose="02000503060000020004" pitchFamily="2" charset="0"/>
              </a:rPr>
              <a:t>DIRECT</a:t>
            </a:r>
            <a:r>
              <a:rPr lang="en-US" altLang="en-US" sz="2000" b="1" dirty="0">
                <a:latin typeface="Optima" panose="02000503060000020004" pitchFamily="2" charset="0"/>
              </a:rPr>
              <a:t> AND </a:t>
            </a:r>
            <a:r>
              <a:rPr lang="en-US" altLang="en-US" sz="2000" b="1" u="sng" dirty="0">
                <a:latin typeface="Optima" panose="02000503060000020004" pitchFamily="2" charset="0"/>
              </a:rPr>
              <a:t>CONTROL</a:t>
            </a:r>
            <a:r>
              <a:rPr lang="en-US" altLang="en-US" sz="2000" b="1" dirty="0">
                <a:latin typeface="Optima" panose="02000503060000020004" pitchFamily="2" charset="0"/>
              </a:rPr>
              <a:t> AN </a:t>
            </a:r>
            <a:r>
              <a:rPr lang="en-US" altLang="en-US" sz="2000" b="1" u="sng" dirty="0">
                <a:latin typeface="Optima" panose="02000503060000020004" pitchFamily="2" charset="0"/>
              </a:rPr>
              <a:t>ORGANIZATION</a:t>
            </a:r>
            <a:r>
              <a:rPr lang="en-US" altLang="en-US" sz="2000" b="1" dirty="0">
                <a:latin typeface="Optima" panose="02000503060000020004" pitchFamily="2" charset="0"/>
              </a:rPr>
              <a:t> WITH REGARD TO RISK</a:t>
            </a:r>
            <a:endParaRPr lang="en-GB" altLang="en-US" sz="2000" dirty="0">
              <a:latin typeface="Optima" panose="02000503060000020004" pitchFamily="2" charset="0"/>
            </a:endParaRPr>
          </a:p>
          <a:p>
            <a:pPr marL="446088" lvl="1" indent="-266700" eaLnBrk="1" hangingPunct="1">
              <a:spcBef>
                <a:spcPts val="1200"/>
              </a:spcBef>
              <a:buFontTx/>
              <a:buChar char="•"/>
            </a:pPr>
            <a:r>
              <a:rPr lang="en-US" altLang="en-US" sz="2000" dirty="0">
                <a:latin typeface="Optima" panose="02000503060000020004" pitchFamily="2" charset="0"/>
              </a:rPr>
              <a:t>refers to the architecture (principles, framework and process) for managing risk effectively;</a:t>
            </a:r>
          </a:p>
          <a:p>
            <a:pPr marL="446088" lvl="1" indent="-266700" eaLnBrk="1" hangingPunct="1">
              <a:spcBef>
                <a:spcPts val="1200"/>
              </a:spcBef>
              <a:buFontTx/>
              <a:buChar char="•"/>
            </a:pPr>
            <a:r>
              <a:rPr lang="en-US" altLang="en-US" sz="2000" b="1" dirty="0">
                <a:latin typeface="Optima" panose="02000503060000020004" pitchFamily="2" charset="0"/>
              </a:rPr>
              <a:t>Managing risk</a:t>
            </a:r>
            <a:r>
              <a:rPr lang="en-US" altLang="en-US" sz="2000" dirty="0">
                <a:latin typeface="Optima" panose="02000503060000020004" pitchFamily="2" charset="0"/>
              </a:rPr>
              <a:t> refers to applying that architecture to particular risks.</a:t>
            </a:r>
          </a:p>
          <a:p>
            <a:pPr lvl="0" eaLnBrk="1" hangingPunct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en-US" sz="2000" b="1" dirty="0">
                <a:latin typeface="Optima" panose="02000503060000020004" pitchFamily="2" charset="0"/>
              </a:rPr>
              <a:t>Risk appetite</a:t>
            </a:r>
            <a:r>
              <a:rPr lang="en-US" altLang="en-US" sz="2000" dirty="0">
                <a:latin typeface="Optima" panose="02000503060000020004" pitchFamily="2" charset="0"/>
              </a:rPr>
              <a:t> is not defined in ISO 31000 (it is in ISO Guide 73:2009), the Standard defines </a:t>
            </a:r>
            <a:r>
              <a:rPr lang="en-US" altLang="en-US" sz="2000" b="1" dirty="0">
                <a:latin typeface="Optima" panose="02000503060000020004" pitchFamily="2" charset="0"/>
              </a:rPr>
              <a:t>risk attitude</a:t>
            </a:r>
            <a:r>
              <a:rPr lang="en-US" altLang="en-US" sz="2000" dirty="0">
                <a:latin typeface="Optima" panose="02000503060000020004" pitchFamily="2" charset="0"/>
              </a:rPr>
              <a:t> as the ‘organization's approach to assess and eventually pursue, retain, take or turn away from risk’.</a:t>
            </a:r>
            <a:endParaRPr lang="sw-KE" sz="2400" b="1" dirty="0">
              <a:latin typeface="Optima" panose="02000503060000020004" pitchFamily="2" charset="0"/>
            </a:endParaRPr>
          </a:p>
        </p:txBody>
      </p:sp>
      <p:pic>
        <p:nvPicPr>
          <p:cNvPr id="5" name="Picture 7" descr="ostrich head in sand">
            <a:extLst>
              <a:ext uri="{FF2B5EF4-FFF2-40B4-BE49-F238E27FC236}">
                <a16:creationId xmlns:a16="http://schemas.microsoft.com/office/drawing/2014/main" id="{DBC17979-D202-9042-B5F2-2545A8D5EA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369920"/>
            <a:ext cx="4464269" cy="3330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879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WordArt 3">
            <a:extLst>
              <a:ext uri="{FF2B5EF4-FFF2-40B4-BE49-F238E27FC236}">
                <a16:creationId xmlns:a16="http://schemas.microsoft.com/office/drawing/2014/main" id="{047EF46E-7BF9-5049-B69A-43381A30D101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57200" y="3156363"/>
            <a:ext cx="8153400" cy="10175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GB" sz="4000" kern="1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tima" panose="02000503060000020004" pitchFamily="2" charset="0"/>
                <a:ea typeface="MS PGothic" panose="020B0600070205080204" pitchFamily="34" charset="-128"/>
              </a:rPr>
              <a:t>Enterprise Risk Management</a:t>
            </a:r>
          </a:p>
        </p:txBody>
      </p:sp>
      <p:sp>
        <p:nvSpPr>
          <p:cNvPr id="9" name="WordArt 3">
            <a:extLst>
              <a:ext uri="{FF2B5EF4-FFF2-40B4-BE49-F238E27FC236}">
                <a16:creationId xmlns:a16="http://schemas.microsoft.com/office/drawing/2014/main" id="{AFACC513-DBB0-A64E-BE09-07B9212DFB5D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895350" y="4318406"/>
            <a:ext cx="6248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GB" sz="4000" kern="1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tima" panose="02000503060000020004" pitchFamily="2" charset="0"/>
                <a:ea typeface="MS PGothic" panose="020B0600070205080204" pitchFamily="34" charset="-128"/>
              </a:rPr>
              <a:t>Introduction to Risk Management</a:t>
            </a:r>
          </a:p>
        </p:txBody>
      </p:sp>
      <p:sp>
        <p:nvSpPr>
          <p:cNvPr id="10" name="WordArt 3">
            <a:extLst>
              <a:ext uri="{FF2B5EF4-FFF2-40B4-BE49-F238E27FC236}">
                <a16:creationId xmlns:a16="http://schemas.microsoft.com/office/drawing/2014/main" id="{9B5BB506-4973-B74F-AC44-F3EEA495705D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859280" y="5128260"/>
            <a:ext cx="6248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GB" sz="4000" kern="10" dirty="0">
                <a:ln w="11430"/>
                <a:solidFill>
                  <a:srgbClr val="0432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tima" panose="02000503060000020004" pitchFamily="2" charset="0"/>
                <a:ea typeface="MS PGothic" panose="020B0600070205080204" pitchFamily="34" charset="-128"/>
              </a:rPr>
              <a:t>Why Risk Management is Gaining Traction</a:t>
            </a:r>
          </a:p>
        </p:txBody>
      </p:sp>
      <p:pic>
        <p:nvPicPr>
          <p:cNvPr id="11" name="Picture 5">
            <a:extLst>
              <a:ext uri="{FF2B5EF4-FFF2-40B4-BE49-F238E27FC236}">
                <a16:creationId xmlns:a16="http://schemas.microsoft.com/office/drawing/2014/main" id="{181602D4-9C61-7845-A0FC-0F7295EDEC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8450" y="938729"/>
            <a:ext cx="2971800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8633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4">
            <a:extLst>
              <a:ext uri="{FF2B5EF4-FFF2-40B4-BE49-F238E27FC236}">
                <a16:creationId xmlns:a16="http://schemas.microsoft.com/office/drawing/2014/main" id="{A04B06C0-012A-7E41-A5F1-7C6AE5F18814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19100" y="320040"/>
            <a:ext cx="4876800" cy="381000"/>
          </a:xfrm>
          <a:prstGeom prst="rect">
            <a:avLst/>
          </a:prstGeom>
          <a:noFill/>
          <a:ln>
            <a:noFill/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spcBef>
                <a:spcPct val="0"/>
              </a:spcBef>
              <a:defRPr/>
            </a:pPr>
            <a:r>
              <a:rPr lang="en-GB" sz="2400" b="1" dirty="0">
                <a:solidFill>
                  <a:srgbClr val="026B97"/>
                </a:solidFill>
                <a:latin typeface="Optima" panose="02000503060000020004" pitchFamily="2" charset="0"/>
                <a:cs typeface="Arial" charset="0"/>
              </a:rPr>
              <a:t>Why Risk is gaining Traction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C039111-7DDB-C24D-BF72-1247AC10A0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366421"/>
            <a:ext cx="8801100" cy="526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marL="342900" indent="-342900">
              <a:buFont typeface="Arial" pitchFamily="34" charset="0"/>
              <a:buChar char="•"/>
              <a:defRPr/>
            </a:pPr>
            <a:r>
              <a:rPr lang="en-US" sz="2400" dirty="0">
                <a:latin typeface="Optima" panose="02000503060000020004" pitchFamily="2" charset="0"/>
              </a:rPr>
              <a:t>Corporate Scandals/failures – ENRON, Barings Bank, Barclays Bank (LIBOR), </a:t>
            </a:r>
            <a:r>
              <a:rPr lang="en-US" sz="2400" dirty="0" err="1">
                <a:latin typeface="Optima" panose="02000503060000020004" pitchFamily="2" charset="0"/>
              </a:rPr>
              <a:t>Stanchart</a:t>
            </a:r>
            <a:r>
              <a:rPr lang="en-US" sz="2400" dirty="0">
                <a:latin typeface="Optima" panose="02000503060000020004" pitchFamily="2" charset="0"/>
              </a:rPr>
              <a:t> (AML), Chase Bank, </a:t>
            </a:r>
            <a:r>
              <a:rPr lang="en-US" sz="2400" dirty="0" err="1">
                <a:latin typeface="Optima" panose="02000503060000020004" pitchFamily="2" charset="0"/>
              </a:rPr>
              <a:t>etc</a:t>
            </a:r>
            <a:endParaRPr lang="en-US" sz="2400" dirty="0">
              <a:latin typeface="Optima" panose="02000503060000020004" pitchFamily="2" charset="0"/>
            </a:endParaRPr>
          </a:p>
          <a:p>
            <a:pPr marL="342900" indent="-342900">
              <a:buFont typeface="Arial" pitchFamily="34" charset="0"/>
              <a:buChar char="•"/>
              <a:defRPr/>
            </a:pPr>
            <a:endParaRPr lang="en-US" sz="2400" dirty="0">
              <a:latin typeface="Optima" panose="02000503060000020004" pitchFamily="2" charset="0"/>
            </a:endParaRP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n-US" sz="2400" dirty="0">
                <a:latin typeface="Optima" panose="02000503060000020004" pitchFamily="2" charset="0"/>
              </a:rPr>
              <a:t>Insurable Risk/Hazard Risk – 25% to 40%</a:t>
            </a:r>
          </a:p>
          <a:p>
            <a:pPr marL="0" indent="0">
              <a:defRPr/>
            </a:pPr>
            <a:endParaRPr lang="en-US" sz="2400" dirty="0">
              <a:latin typeface="Optima" panose="02000503060000020004" pitchFamily="2" charset="0"/>
            </a:endParaRP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n-US" sz="2400" dirty="0">
                <a:latin typeface="Optima" panose="02000503060000020004" pitchFamily="2" charset="0"/>
              </a:rPr>
              <a:t>Regulators – less forgiving, penalties, liabilities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endParaRPr lang="en-US" sz="2400" dirty="0">
              <a:latin typeface="Optima" panose="02000503060000020004" pitchFamily="2" charset="0"/>
            </a:endParaRP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n-US" sz="2400" dirty="0">
                <a:latin typeface="Optima" panose="02000503060000020004" pitchFamily="2" charset="0"/>
              </a:rPr>
              <a:t>Stakeholders – More knowledgeable, more interested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endParaRPr lang="en-US" sz="2400" dirty="0">
              <a:latin typeface="Optima" panose="02000503060000020004" pitchFamily="2" charset="0"/>
            </a:endParaRP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n-US" sz="2400" dirty="0">
                <a:latin typeface="Optima" panose="02000503060000020004" pitchFamily="2" charset="0"/>
              </a:rPr>
              <a:t>Financial crisis – Too big to fail???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endParaRPr lang="en-US" sz="2400" dirty="0">
              <a:latin typeface="Optima" panose="02000503060000020004" pitchFamily="2" charset="0"/>
            </a:endParaRP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n-US" sz="2400" dirty="0">
                <a:latin typeface="Optima" panose="02000503060000020004" pitchFamily="2" charset="0"/>
              </a:rPr>
              <a:t>High uncertainty/emerging risks - Resilience/agility</a:t>
            </a:r>
          </a:p>
          <a:p>
            <a:pPr marL="0" indent="0">
              <a:defRPr/>
            </a:pPr>
            <a:r>
              <a:rPr lang="en-US" sz="2400" dirty="0">
                <a:latin typeface="Optima" panose="02000503060000020004" pitchFamily="2" charset="0"/>
              </a:rPr>
              <a:t>    (Natural disasters, terrorism, pandemic flu e.g. Covid-19,        </a:t>
            </a:r>
          </a:p>
          <a:p>
            <a:pPr marL="0" indent="0">
              <a:defRPr/>
            </a:pPr>
            <a:r>
              <a:rPr lang="en-US" sz="2400" dirty="0">
                <a:latin typeface="Optima" panose="02000503060000020004" pitchFamily="2" charset="0"/>
              </a:rPr>
              <a:t>    social networking) </a:t>
            </a:r>
          </a:p>
        </p:txBody>
      </p:sp>
    </p:spTree>
    <p:extLst>
      <p:ext uri="{BB962C8B-B14F-4D97-AF65-F5344CB8AC3E}">
        <p14:creationId xmlns:p14="http://schemas.microsoft.com/office/powerpoint/2010/main" val="23750821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DAAB6C6-6398-1646-8FEA-FD546F020C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455" y="878796"/>
            <a:ext cx="8721090" cy="526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marL="342900" indent="-342900">
              <a:buFont typeface="Arial" pitchFamily="34" charset="0"/>
              <a:buChar char="•"/>
              <a:defRPr/>
            </a:pPr>
            <a:endParaRPr lang="en-US" sz="2800" dirty="0">
              <a:latin typeface="Optima" panose="02000503060000020004" pitchFamily="2" charset="0"/>
            </a:endParaRP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sw-KE" sz="2800" dirty="0">
                <a:latin typeface="Optima" panose="02000503060000020004" pitchFamily="2" charset="0"/>
              </a:rPr>
              <a:t>Recognised </a:t>
            </a:r>
            <a:r>
              <a:rPr lang="sw-KE" sz="2800" dirty="0" err="1">
                <a:latin typeface="Optima" panose="02000503060000020004" pitchFamily="2" charset="0"/>
              </a:rPr>
              <a:t>management</a:t>
            </a:r>
            <a:r>
              <a:rPr lang="sw-KE" sz="2800" dirty="0">
                <a:latin typeface="Optima" panose="02000503060000020004" pitchFamily="2" charset="0"/>
              </a:rPr>
              <a:t> </a:t>
            </a:r>
            <a:r>
              <a:rPr lang="sw-KE" sz="2800" dirty="0" err="1">
                <a:latin typeface="Optima" panose="02000503060000020004" pitchFamily="2" charset="0"/>
              </a:rPr>
              <a:t>tool</a:t>
            </a:r>
            <a:endParaRPr lang="sw-KE" sz="2800" dirty="0">
              <a:latin typeface="Optima" panose="02000503060000020004" pitchFamily="2" charset="0"/>
            </a:endParaRPr>
          </a:p>
          <a:p>
            <a:pPr marL="342900" indent="-342900">
              <a:buFont typeface="Arial" pitchFamily="34" charset="0"/>
              <a:buChar char="•"/>
              <a:defRPr/>
            </a:pPr>
            <a:endParaRPr lang="sw-KE" sz="2800" dirty="0">
              <a:latin typeface="Optima" panose="02000503060000020004" pitchFamily="2" charset="0"/>
            </a:endParaRP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n-US" sz="2800" dirty="0">
                <a:latin typeface="Optima" panose="02000503060000020004" pitchFamily="2" charset="0"/>
              </a:rPr>
              <a:t>Good business practice – ISO 31000</a:t>
            </a:r>
          </a:p>
          <a:p>
            <a:pPr>
              <a:defRPr/>
            </a:pPr>
            <a:endParaRPr lang="en-US" sz="2800" dirty="0">
              <a:latin typeface="Optima" panose="02000503060000020004" pitchFamily="2" charset="0"/>
            </a:endParaRPr>
          </a:p>
          <a:p>
            <a:pPr algn="just" eaLnBrk="1" hangingPunct="1">
              <a:buFont typeface="Arial" charset="0"/>
              <a:buChar char="•"/>
              <a:defRPr/>
            </a:pPr>
            <a:r>
              <a:rPr lang="en-US" sz="2800" dirty="0">
                <a:latin typeface="Optima" panose="02000503060000020004" pitchFamily="2" charset="0"/>
              </a:rPr>
              <a:t>Recognized regulatory/good practice tool –</a:t>
            </a:r>
            <a:r>
              <a:rPr lang="sw-KE" sz="2800" dirty="0">
                <a:latin typeface="Optima" panose="02000503060000020004" pitchFamily="2" charset="0"/>
              </a:rPr>
              <a:t> BASELII/III, </a:t>
            </a:r>
            <a:r>
              <a:rPr lang="sw-KE" sz="2800" dirty="0" err="1">
                <a:latin typeface="Optima" panose="02000503060000020004" pitchFamily="2" charset="0"/>
              </a:rPr>
              <a:t>Solvency</a:t>
            </a:r>
            <a:r>
              <a:rPr lang="sw-KE" sz="2800" dirty="0">
                <a:latin typeface="Optima" panose="02000503060000020004" pitchFamily="2" charset="0"/>
              </a:rPr>
              <a:t> II, </a:t>
            </a:r>
            <a:r>
              <a:rPr lang="sw-KE" sz="2800" dirty="0" err="1">
                <a:latin typeface="Optima" panose="02000503060000020004" pitchFamily="2" charset="0"/>
              </a:rPr>
              <a:t>etc</a:t>
            </a:r>
            <a:endParaRPr lang="sw-KE" sz="2800" dirty="0">
              <a:latin typeface="Optima" panose="02000503060000020004" pitchFamily="2" charset="0"/>
            </a:endParaRPr>
          </a:p>
          <a:p>
            <a:pPr algn="just" eaLnBrk="1" hangingPunct="1">
              <a:buFont typeface="Arial" charset="0"/>
              <a:buChar char="•"/>
              <a:defRPr/>
            </a:pPr>
            <a:endParaRPr lang="sw-KE" sz="2800" dirty="0">
              <a:latin typeface="Optima" panose="02000503060000020004" pitchFamily="2" charset="0"/>
            </a:endParaRPr>
          </a:p>
          <a:p>
            <a:pPr algn="just" eaLnBrk="1" hangingPunct="1">
              <a:buFont typeface="Arial" charset="0"/>
              <a:buChar char="•"/>
              <a:defRPr/>
            </a:pPr>
            <a:r>
              <a:rPr lang="en-US" sz="2800" dirty="0">
                <a:latin typeface="Optima" panose="02000503060000020004" pitchFamily="2" charset="0"/>
              </a:rPr>
              <a:t>Proven business differentiator/Competitive advantage – </a:t>
            </a:r>
            <a:r>
              <a:rPr lang="en-US" sz="2800" i="1" dirty="0">
                <a:latin typeface="Garamond" panose="02020404030301010803" pitchFamily="18" charset="0"/>
              </a:rPr>
              <a:t>“Companies in the top 20% of risk maturity generated three times the level of EBITDA as those in the bottom 20%</a:t>
            </a:r>
          </a:p>
          <a:p>
            <a:pPr algn="just" eaLnBrk="1" hangingPunct="1">
              <a:buFont typeface="Arial" charset="0"/>
              <a:buChar char="•"/>
              <a:defRPr/>
            </a:pPr>
            <a:endParaRPr lang="en-US" sz="2800" dirty="0">
              <a:latin typeface="Optima" panose="02000503060000020004" pitchFamily="2" charset="0"/>
            </a:endParaRPr>
          </a:p>
        </p:txBody>
      </p:sp>
      <p:sp>
        <p:nvSpPr>
          <p:cNvPr id="4" name="WordArt 4">
            <a:extLst>
              <a:ext uri="{FF2B5EF4-FFF2-40B4-BE49-F238E27FC236}">
                <a16:creationId xmlns:a16="http://schemas.microsoft.com/office/drawing/2014/main" id="{9D3C1C23-33F0-B648-8370-DAD5CAF1714C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39090" y="323850"/>
            <a:ext cx="4876800" cy="381000"/>
          </a:xfrm>
          <a:prstGeom prst="rect">
            <a:avLst/>
          </a:prstGeom>
          <a:noFill/>
          <a:ln>
            <a:noFill/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eaLnBrk="1" hangingPunct="1">
              <a:defRPr/>
            </a:pPr>
            <a:r>
              <a:rPr lang="en-GB" sz="2400" b="1" dirty="0">
                <a:solidFill>
                  <a:srgbClr val="026B97"/>
                </a:solidFill>
                <a:latin typeface="Optima" panose="02000503060000020004" pitchFamily="2" charset="0"/>
                <a:cs typeface="Arial" charset="0"/>
              </a:rPr>
              <a:t>Why Risk is gaining</a:t>
            </a:r>
            <a:r>
              <a:rPr lang="en-GB" sz="4000" b="1" kern="10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Optima" panose="02000503060000020004" pitchFamily="2" charset="0"/>
              </a:rPr>
              <a:t> </a:t>
            </a:r>
            <a:r>
              <a:rPr lang="en-GB" sz="2400" b="1" dirty="0">
                <a:solidFill>
                  <a:srgbClr val="026B97"/>
                </a:solidFill>
                <a:latin typeface="Optima" panose="02000503060000020004" pitchFamily="2" charset="0"/>
                <a:cs typeface="Arial" charset="0"/>
              </a:rPr>
              <a:t>Traction</a:t>
            </a:r>
          </a:p>
        </p:txBody>
      </p:sp>
    </p:spTree>
    <p:extLst>
      <p:ext uri="{BB962C8B-B14F-4D97-AF65-F5344CB8AC3E}">
        <p14:creationId xmlns:p14="http://schemas.microsoft.com/office/powerpoint/2010/main" val="2935490068"/>
      </p:ext>
    </p:extLst>
  </p:cSld>
  <p:clrMapOvr>
    <a:masterClrMapping/>
  </p:clrMapOvr>
</p:sld>
</file>

<file path=ppt/theme/theme1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10960</TotalTime>
  <Words>848</Words>
  <Application>Microsoft Macintosh PowerPoint</Application>
  <PresentationFormat>On-screen Show (4:3)</PresentationFormat>
  <Paragraphs>141</Paragraphs>
  <Slides>13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Garamond</vt:lpstr>
      <vt:lpstr>Optima</vt:lpstr>
      <vt:lpstr>4_Office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Cate</dc:creator>
  <cp:lastModifiedBy>Kefa Nyakundi</cp:lastModifiedBy>
  <cp:revision>479</cp:revision>
  <cp:lastPrinted>2019-10-11T13:03:46Z</cp:lastPrinted>
  <dcterms:created xsi:type="dcterms:W3CDTF">2016-07-27T06:57:33Z</dcterms:created>
  <dcterms:modified xsi:type="dcterms:W3CDTF">2020-06-07T01:24:15Z</dcterms:modified>
</cp:coreProperties>
</file>