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68" r:id="rId5"/>
  </p:sldMasterIdLst>
  <p:notesMasterIdLst>
    <p:notesMasterId r:id="rId81"/>
  </p:notesMasterIdLst>
  <p:handoutMasterIdLst>
    <p:handoutMasterId r:id="rId82"/>
  </p:handoutMasterIdLst>
  <p:sldIdLst>
    <p:sldId id="265" r:id="rId6"/>
    <p:sldId id="335" r:id="rId7"/>
    <p:sldId id="421" r:id="rId8"/>
    <p:sldId id="391" r:id="rId9"/>
    <p:sldId id="336" r:id="rId10"/>
    <p:sldId id="337" r:id="rId11"/>
    <p:sldId id="327" r:id="rId12"/>
    <p:sldId id="322" r:id="rId13"/>
    <p:sldId id="465" r:id="rId14"/>
    <p:sldId id="466" r:id="rId15"/>
    <p:sldId id="467" r:id="rId16"/>
    <p:sldId id="442" r:id="rId17"/>
    <p:sldId id="443" r:id="rId18"/>
    <p:sldId id="444" r:id="rId19"/>
    <p:sldId id="454" r:id="rId20"/>
    <p:sldId id="463" r:id="rId21"/>
    <p:sldId id="464" r:id="rId22"/>
    <p:sldId id="455" r:id="rId23"/>
    <p:sldId id="410" r:id="rId24"/>
    <p:sldId id="460" r:id="rId25"/>
    <p:sldId id="461" r:id="rId26"/>
    <p:sldId id="462" r:id="rId27"/>
    <p:sldId id="459" r:id="rId28"/>
    <p:sldId id="431" r:id="rId29"/>
    <p:sldId id="361" r:id="rId30"/>
    <p:sldId id="364" r:id="rId31"/>
    <p:sldId id="328" r:id="rId32"/>
    <p:sldId id="378" r:id="rId33"/>
    <p:sldId id="432" r:id="rId34"/>
    <p:sldId id="379" r:id="rId35"/>
    <p:sldId id="441" r:id="rId36"/>
    <p:sldId id="457" r:id="rId37"/>
    <p:sldId id="348" r:id="rId38"/>
    <p:sldId id="357" r:id="rId39"/>
    <p:sldId id="350" r:id="rId40"/>
    <p:sldId id="351" r:id="rId41"/>
    <p:sldId id="352" r:id="rId42"/>
    <p:sldId id="437" r:id="rId43"/>
    <p:sldId id="412" r:id="rId44"/>
    <p:sldId id="433" r:id="rId45"/>
    <p:sldId id="369" r:id="rId46"/>
    <p:sldId id="449" r:id="rId47"/>
    <p:sldId id="450" r:id="rId48"/>
    <p:sldId id="371" r:id="rId49"/>
    <p:sldId id="456" r:id="rId50"/>
    <p:sldId id="451" r:id="rId51"/>
    <p:sldId id="372" r:id="rId52"/>
    <p:sldId id="373" r:id="rId53"/>
    <p:sldId id="375" r:id="rId54"/>
    <p:sldId id="376" r:id="rId55"/>
    <p:sldId id="377" r:id="rId56"/>
    <p:sldId id="434" r:id="rId57"/>
    <p:sldId id="435" r:id="rId58"/>
    <p:sldId id="366" r:id="rId59"/>
    <p:sldId id="367" r:id="rId60"/>
    <p:sldId id="368" r:id="rId61"/>
    <p:sldId id="413" r:id="rId62"/>
    <p:sldId id="438" r:id="rId63"/>
    <p:sldId id="439" r:id="rId64"/>
    <p:sldId id="440" r:id="rId65"/>
    <p:sldId id="418" r:id="rId66"/>
    <p:sldId id="436" r:id="rId67"/>
    <p:sldId id="405" r:id="rId68"/>
    <p:sldId id="397" r:id="rId69"/>
    <p:sldId id="445" r:id="rId70"/>
    <p:sldId id="414" r:id="rId71"/>
    <p:sldId id="415" r:id="rId72"/>
    <p:sldId id="430" r:id="rId73"/>
    <p:sldId id="408" r:id="rId74"/>
    <p:sldId id="468" r:id="rId75"/>
    <p:sldId id="469" r:id="rId76"/>
    <p:sldId id="470" r:id="rId77"/>
    <p:sldId id="471" r:id="rId78"/>
    <p:sldId id="472" r:id="rId79"/>
    <p:sldId id="473" r:id="rId80"/>
  </p:sldIdLst>
  <p:sldSz cx="9144000" cy="6858000" type="screen4x3"/>
  <p:notesSz cx="6669088" cy="9753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91081" autoAdjust="0"/>
  </p:normalViewPr>
  <p:slideViewPr>
    <p:cSldViewPr>
      <p:cViewPr varScale="1">
        <p:scale>
          <a:sx n="108" d="100"/>
          <a:sy n="108" d="100"/>
        </p:scale>
        <p:origin x="560" y="184"/>
      </p:cViewPr>
      <p:guideLst>
        <p:guide orient="horz" pos="2160"/>
        <p:guide pos="2880"/>
      </p:guideLst>
    </p:cSldViewPr>
  </p:slideViewPr>
  <p:outlineViewPr>
    <p:cViewPr>
      <p:scale>
        <a:sx n="33" d="100"/>
        <a:sy n="33" d="100"/>
      </p:scale>
      <p:origin x="48" y="160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viewProps" Target="viewProp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61" Type="http://schemas.openxmlformats.org/officeDocument/2006/relationships/slide" Target="slides/slide56.xml"/><Relationship Id="rId8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729" cy="487601"/>
          </a:xfrm>
          <a:prstGeom prst="rect">
            <a:avLst/>
          </a:prstGeom>
        </p:spPr>
        <p:txBody>
          <a:bodyPr vert="horz" lIns="90679" tIns="45339" rIns="90679" bIns="45339" rtlCol="0"/>
          <a:lstStyle>
            <a:lvl1pPr algn="l">
              <a:defRPr sz="1200"/>
            </a:lvl1pPr>
          </a:lstStyle>
          <a:p>
            <a:endParaRPr lang="en-GB" dirty="0"/>
          </a:p>
        </p:txBody>
      </p:sp>
      <p:sp>
        <p:nvSpPr>
          <p:cNvPr id="3" name="Date Placeholder 2"/>
          <p:cNvSpPr>
            <a:spLocks noGrp="1"/>
          </p:cNvSpPr>
          <p:nvPr>
            <p:ph type="dt" sz="quarter" idx="1"/>
          </p:nvPr>
        </p:nvSpPr>
        <p:spPr>
          <a:xfrm>
            <a:off x="3777785" y="0"/>
            <a:ext cx="2889729" cy="487601"/>
          </a:xfrm>
          <a:prstGeom prst="rect">
            <a:avLst/>
          </a:prstGeom>
        </p:spPr>
        <p:txBody>
          <a:bodyPr vert="horz" lIns="90679" tIns="45339" rIns="90679" bIns="45339" rtlCol="0"/>
          <a:lstStyle>
            <a:lvl1pPr algn="r">
              <a:defRPr sz="1200"/>
            </a:lvl1pPr>
          </a:lstStyle>
          <a:p>
            <a:fld id="{2EE5D9D3-1F39-4A13-9AED-D9FF25052D7D}" type="datetimeFigureOut">
              <a:rPr lang="en-US" smtClean="0"/>
              <a:pPr/>
              <a:t>5/25/20</a:t>
            </a:fld>
            <a:endParaRPr lang="en-GB" dirty="0"/>
          </a:p>
        </p:txBody>
      </p:sp>
      <p:sp>
        <p:nvSpPr>
          <p:cNvPr id="4" name="Footer Placeholder 3"/>
          <p:cNvSpPr>
            <a:spLocks noGrp="1"/>
          </p:cNvSpPr>
          <p:nvPr>
            <p:ph type="ftr" sz="quarter" idx="2"/>
          </p:nvPr>
        </p:nvSpPr>
        <p:spPr>
          <a:xfrm>
            <a:off x="0" y="9264426"/>
            <a:ext cx="2889729" cy="487601"/>
          </a:xfrm>
          <a:prstGeom prst="rect">
            <a:avLst/>
          </a:prstGeom>
        </p:spPr>
        <p:txBody>
          <a:bodyPr vert="horz" lIns="90679" tIns="45339" rIns="90679" bIns="45339" rtlCol="0" anchor="b"/>
          <a:lstStyle>
            <a:lvl1pPr algn="l">
              <a:defRPr sz="1200"/>
            </a:lvl1pPr>
          </a:lstStyle>
          <a:p>
            <a:endParaRPr lang="en-GB" dirty="0"/>
          </a:p>
        </p:txBody>
      </p:sp>
      <p:sp>
        <p:nvSpPr>
          <p:cNvPr id="5" name="Slide Number Placeholder 4"/>
          <p:cNvSpPr>
            <a:spLocks noGrp="1"/>
          </p:cNvSpPr>
          <p:nvPr>
            <p:ph type="sldNum" sz="quarter" idx="3"/>
          </p:nvPr>
        </p:nvSpPr>
        <p:spPr>
          <a:xfrm>
            <a:off x="3777785" y="9264426"/>
            <a:ext cx="2889729" cy="487601"/>
          </a:xfrm>
          <a:prstGeom prst="rect">
            <a:avLst/>
          </a:prstGeom>
        </p:spPr>
        <p:txBody>
          <a:bodyPr vert="horz" lIns="90679" tIns="45339" rIns="90679" bIns="45339" rtlCol="0" anchor="b"/>
          <a:lstStyle>
            <a:lvl1pPr algn="r">
              <a:defRPr sz="1200"/>
            </a:lvl1pPr>
          </a:lstStyle>
          <a:p>
            <a:fld id="{6F711C59-764C-4CF6-8CC9-D1F2C2E70CE4}" type="slidenum">
              <a:rPr lang="en-GB" smtClean="0"/>
              <a:pPr/>
              <a:t>‹#›</a:t>
            </a:fld>
            <a:endParaRPr lang="en-GB" dirty="0"/>
          </a:p>
        </p:txBody>
      </p:sp>
    </p:spTree>
    <p:extLst>
      <p:ext uri="{BB962C8B-B14F-4D97-AF65-F5344CB8AC3E}">
        <p14:creationId xmlns:p14="http://schemas.microsoft.com/office/powerpoint/2010/main" val="3927420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889938" cy="487679"/>
          </a:xfrm>
          <a:prstGeom prst="rect">
            <a:avLst/>
          </a:prstGeom>
        </p:spPr>
        <p:txBody>
          <a:bodyPr vert="horz" lIns="90679" tIns="45339" rIns="90679" bIns="45339" rtlCol="0"/>
          <a:lstStyle>
            <a:lvl1pPr algn="l">
              <a:defRPr sz="1200"/>
            </a:lvl1pPr>
          </a:lstStyle>
          <a:p>
            <a:endParaRPr lang="en-GB" dirty="0"/>
          </a:p>
        </p:txBody>
      </p:sp>
      <p:sp>
        <p:nvSpPr>
          <p:cNvPr id="3" name="Date Placeholder 2"/>
          <p:cNvSpPr>
            <a:spLocks noGrp="1"/>
          </p:cNvSpPr>
          <p:nvPr>
            <p:ph type="dt" idx="1"/>
          </p:nvPr>
        </p:nvSpPr>
        <p:spPr>
          <a:xfrm>
            <a:off x="3777607" y="2"/>
            <a:ext cx="2889938" cy="487679"/>
          </a:xfrm>
          <a:prstGeom prst="rect">
            <a:avLst/>
          </a:prstGeom>
        </p:spPr>
        <p:txBody>
          <a:bodyPr vert="horz" lIns="90679" tIns="45339" rIns="90679" bIns="45339" rtlCol="0"/>
          <a:lstStyle>
            <a:lvl1pPr algn="r">
              <a:defRPr sz="1200"/>
            </a:lvl1pPr>
          </a:lstStyle>
          <a:p>
            <a:fld id="{D3245695-BFF9-4742-A4D1-1CADFA32C2EB}" type="datetimeFigureOut">
              <a:rPr lang="en-US" smtClean="0"/>
              <a:pPr/>
              <a:t>5/25/20</a:t>
            </a:fld>
            <a:endParaRPr lang="en-GB" dirty="0"/>
          </a:p>
        </p:txBody>
      </p:sp>
      <p:sp>
        <p:nvSpPr>
          <p:cNvPr id="4" name="Slide Image Placeholder 3"/>
          <p:cNvSpPr>
            <a:spLocks noGrp="1" noRot="1" noChangeAspect="1"/>
          </p:cNvSpPr>
          <p:nvPr>
            <p:ph type="sldImg" idx="2"/>
          </p:nvPr>
        </p:nvSpPr>
        <p:spPr>
          <a:xfrm>
            <a:off x="898525" y="731838"/>
            <a:ext cx="4872038" cy="3656012"/>
          </a:xfrm>
          <a:prstGeom prst="rect">
            <a:avLst/>
          </a:prstGeom>
          <a:noFill/>
          <a:ln w="12700">
            <a:solidFill>
              <a:prstClr val="black"/>
            </a:solidFill>
          </a:ln>
        </p:spPr>
        <p:txBody>
          <a:bodyPr vert="horz" lIns="90679" tIns="45339" rIns="90679" bIns="45339" rtlCol="0" anchor="ctr"/>
          <a:lstStyle/>
          <a:p>
            <a:endParaRPr lang="en-GB" dirty="0"/>
          </a:p>
        </p:txBody>
      </p:sp>
      <p:sp>
        <p:nvSpPr>
          <p:cNvPr id="5" name="Notes Placeholder 4"/>
          <p:cNvSpPr>
            <a:spLocks noGrp="1"/>
          </p:cNvSpPr>
          <p:nvPr>
            <p:ph type="body" sz="quarter" idx="3"/>
          </p:nvPr>
        </p:nvSpPr>
        <p:spPr>
          <a:xfrm>
            <a:off x="666909" y="4632960"/>
            <a:ext cx="5335270" cy="4389122"/>
          </a:xfrm>
          <a:prstGeom prst="rect">
            <a:avLst/>
          </a:prstGeom>
        </p:spPr>
        <p:txBody>
          <a:bodyPr vert="horz" lIns="90679" tIns="45339" rIns="90679" bIns="4533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264228"/>
            <a:ext cx="2889938" cy="487679"/>
          </a:xfrm>
          <a:prstGeom prst="rect">
            <a:avLst/>
          </a:prstGeom>
        </p:spPr>
        <p:txBody>
          <a:bodyPr vert="horz" lIns="90679" tIns="45339" rIns="90679" bIns="45339"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7607" y="9264228"/>
            <a:ext cx="2889938" cy="487679"/>
          </a:xfrm>
          <a:prstGeom prst="rect">
            <a:avLst/>
          </a:prstGeom>
        </p:spPr>
        <p:txBody>
          <a:bodyPr vert="horz" lIns="90679" tIns="45339" rIns="90679" bIns="45339" rtlCol="0" anchor="b"/>
          <a:lstStyle>
            <a:lvl1pPr algn="r">
              <a:defRPr sz="1200"/>
            </a:lvl1pPr>
          </a:lstStyle>
          <a:p>
            <a:fld id="{B4B73FF3-E4DA-44CF-9CBA-2091EABD0A8E}" type="slidenum">
              <a:rPr lang="en-GB" smtClean="0"/>
              <a:pPr/>
              <a:t>‹#›</a:t>
            </a:fld>
            <a:endParaRPr lang="en-GB" dirty="0"/>
          </a:p>
        </p:txBody>
      </p:sp>
    </p:spTree>
    <p:extLst>
      <p:ext uri="{BB962C8B-B14F-4D97-AF65-F5344CB8AC3E}">
        <p14:creationId xmlns:p14="http://schemas.microsoft.com/office/powerpoint/2010/main" val="2605955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0CDEAF-B5FD-42A0-BB68-E3863E7FA387}" type="slidenum">
              <a:rPr lang="en-GB" smtClean="0">
                <a:solidFill>
                  <a:prstClr val="black"/>
                </a:solidFill>
              </a:rPr>
              <a:pPr/>
              <a:t>1</a:t>
            </a:fld>
            <a:endParaRPr lang="en-GB"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Definition feeds</a:t>
            </a:r>
            <a:r>
              <a:rPr lang="en-US" baseline="0" dirty="0"/>
              <a:t> into methodology, all assessments begin with defining the objective (bank, department, company, processes)</a:t>
            </a:r>
            <a:endParaRPr lang="en-US" dirty="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0C3AA9-8011-452F-81CC-2ED3D06243B3}" type="slidenum">
              <a:rPr lang="en-GB" smtClean="0"/>
              <a:pPr/>
              <a:t>20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73732"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9997EF3C-B79E-4CA8-90D7-EA1B93950846}" type="slidenum">
              <a:rPr lang="en-GB" sz="1200">
                <a:solidFill>
                  <a:srgbClr val="000000"/>
                </a:solidFill>
              </a:rPr>
              <a:pPr algn="r"/>
              <a:t>25</a:t>
            </a:fld>
            <a:endParaRPr lang="en-GB" sz="1200" dirty="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76804"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AF5BFCE8-77BD-4FA3-9EFF-51EE7BB5A944}" type="slidenum">
              <a:rPr lang="en-GB" sz="1200">
                <a:solidFill>
                  <a:srgbClr val="000000"/>
                </a:solidFill>
              </a:rPr>
              <a:pPr algn="r"/>
              <a:t>26</a:t>
            </a:fld>
            <a:endParaRPr lang="en-GB" sz="1200" dirty="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2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E458BF55-0077-4896-A025-1E8E7145CB15}" type="slidenum">
              <a:rPr lang="en-GB" sz="1200" b="0">
                <a:solidFill>
                  <a:srgbClr val="000000"/>
                </a:solidFill>
              </a:rPr>
              <a:pPr eaLnBrk="1" hangingPunct="1"/>
              <a:t>30</a:t>
            </a:fld>
            <a:endParaRPr lang="en-GB" sz="1200" b="0" dirty="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75780"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01671752-AD03-47A1-AC2F-F4E1CBD56A9B}" type="slidenum">
              <a:rPr lang="en-GB" sz="1200">
                <a:solidFill>
                  <a:srgbClr val="000000"/>
                </a:solidFill>
              </a:rPr>
              <a:pPr algn="r"/>
              <a:t>31</a:t>
            </a:fld>
            <a:endParaRPr lang="en-GB" sz="1200" dirty="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156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30055FC6-6B84-4E6C-8458-A5070C9145DA}" type="slidenum">
              <a:rPr lang="en-GB" sz="1200" b="0">
                <a:solidFill>
                  <a:srgbClr val="000000"/>
                </a:solidFill>
              </a:rPr>
              <a:pPr eaLnBrk="1" hangingPunct="1"/>
              <a:t>33</a:t>
            </a:fld>
            <a:endParaRPr lang="en-GB" sz="1200" b="0" dirty="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157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9FD8062C-DB9D-4F30-A53B-8B678FA833F0}" type="slidenum">
              <a:rPr lang="en-GB" sz="1200" b="0">
                <a:solidFill>
                  <a:srgbClr val="000000"/>
                </a:solidFill>
              </a:rPr>
              <a:pPr eaLnBrk="1" hangingPunct="1"/>
              <a:t>34</a:t>
            </a:fld>
            <a:endParaRPr lang="en-GB" sz="1200" b="0" dirty="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160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7E691897-29E7-4C59-B5F1-75B11F7C1D68}" type="slidenum">
              <a:rPr lang="en-GB" sz="1200" b="0">
                <a:solidFill>
                  <a:srgbClr val="000000"/>
                </a:solidFill>
              </a:rPr>
              <a:pPr eaLnBrk="1" hangingPunct="1"/>
              <a:t>35</a:t>
            </a:fld>
            <a:endParaRPr lang="en-GB" sz="1200" b="0" dirty="0">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161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DDF4F375-372A-4701-B41A-1E62C00A6D51}" type="slidenum">
              <a:rPr lang="en-GB" sz="1200" b="0">
                <a:solidFill>
                  <a:srgbClr val="000000"/>
                </a:solidFill>
              </a:rPr>
              <a:pPr eaLnBrk="1" hangingPunct="1"/>
              <a:t>36</a:t>
            </a:fld>
            <a:endParaRPr lang="en-GB" sz="1200" b="0" dirty="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162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A4996750-768F-489E-9D0F-3EA30646A43D}" type="slidenum">
              <a:rPr lang="en-GB" sz="1200" b="0">
                <a:solidFill>
                  <a:srgbClr val="000000"/>
                </a:solidFill>
              </a:rPr>
              <a:pPr eaLnBrk="1" hangingPunct="1"/>
              <a:t>37</a:t>
            </a:fld>
            <a:endParaRPr lang="en-GB" sz="1200" b="0" dirty="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9092"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C53A97CF-6D83-4820-A9B9-3219C880E3F0}" type="slidenum">
              <a:rPr lang="en-GB" sz="1200">
                <a:solidFill>
                  <a:srgbClr val="000000"/>
                </a:solidFill>
              </a:rPr>
              <a:pPr algn="r"/>
              <a:t>5</a:t>
            </a:fld>
            <a:endParaRPr lang="en-GB" sz="1200" dirty="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8068"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9C22623-68BE-4777-86A2-9883E4DC984C}" type="slidenum">
              <a:rPr lang="en-GB" sz="1200">
                <a:solidFill>
                  <a:srgbClr val="000000"/>
                </a:solidFill>
              </a:rPr>
              <a:pPr algn="r"/>
              <a:t>38</a:t>
            </a:fld>
            <a:endParaRPr lang="en-GB" sz="1200" dirty="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4996"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8DB981C-EDE8-40D7-8067-D4C944D32908}" type="slidenum">
              <a:rPr lang="en-GB" sz="1200">
                <a:solidFill>
                  <a:srgbClr val="000000"/>
                </a:solidFill>
              </a:rPr>
              <a:pPr algn="r"/>
              <a:t>40</a:t>
            </a:fld>
            <a:endParaRPr lang="en-GB" sz="1200" dirty="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41</a:t>
            </a:fld>
            <a:endParaRPr lang="en-GB" sz="1200" b="0" dirty="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xfrm>
            <a:off x="895350" y="730250"/>
            <a:ext cx="4878388" cy="3659188"/>
          </a:xfrm>
          <a:noFill/>
          <a:ln>
            <a:solidFill>
              <a:srgbClr val="000000"/>
            </a:solidFill>
            <a:miter lim="800000"/>
            <a:headEnd/>
            <a:tailEnd/>
          </a:ln>
        </p:spPr>
      </p:sp>
      <p:sp>
        <p:nvSpPr>
          <p:cNvPr id="3" name="Notes Placeholder 2"/>
          <p:cNvSpPr>
            <a:spLocks noGrp="1"/>
          </p:cNvSpPr>
          <p:nvPr>
            <p:ph type="body" idx="1"/>
          </p:nvPr>
        </p:nvSpPr>
        <p:spPr bwMode="auto">
          <a:xfrm>
            <a:off x="668155" y="4632687"/>
            <a:ext cx="5332778" cy="4390914"/>
          </a:xfrm>
          <a:noFill/>
        </p:spPr>
        <p:txBody>
          <a:bodyPr wrap="square" lIns="90459" tIns="45229" rIns="90459" bIns="45229" numCol="1" anchor="t" anchorCtr="0" compatLnSpc="1">
            <a:prstTxWarp prst="textNoShape">
              <a:avLst/>
            </a:prstTxWarp>
          </a:bodyPr>
          <a:lstStyle/>
          <a:p>
            <a:pPr>
              <a:defRPr/>
            </a:pPr>
            <a:endParaRPr lang="en-GB" dirty="0"/>
          </a:p>
        </p:txBody>
      </p:sp>
      <p:sp>
        <p:nvSpPr>
          <p:cNvPr id="122884"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90459" tIns="45229" rIns="90459" bIns="45229" anchor="b"/>
          <a:lstStyle/>
          <a:p>
            <a:pPr algn="r" defTabSz="910319"/>
            <a:fld id="{C34863A6-03FD-4551-AFA6-089DA0E66074}" type="slidenum">
              <a:rPr lang="en-GB" sz="1200"/>
              <a:pPr algn="r" defTabSz="910319"/>
              <a:t>42</a:t>
            </a:fld>
            <a:endParaRPr lang="en-GB"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44</a:t>
            </a:fld>
            <a:endParaRPr lang="en-GB" sz="1200" b="0" dirty="0">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45</a:t>
            </a:fld>
            <a:endParaRPr lang="en-GB" sz="1200" b="0" dirty="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xfrm>
            <a:off x="895350" y="730250"/>
            <a:ext cx="4878388" cy="3659188"/>
          </a:xfrm>
          <a:noFill/>
          <a:ln>
            <a:solidFill>
              <a:srgbClr val="000000"/>
            </a:solidFill>
            <a:miter lim="800000"/>
            <a:headEnd/>
            <a:tailEnd/>
          </a:ln>
        </p:spPr>
      </p:sp>
      <p:sp>
        <p:nvSpPr>
          <p:cNvPr id="3" name="Notes Placeholder 2"/>
          <p:cNvSpPr>
            <a:spLocks noGrp="1"/>
          </p:cNvSpPr>
          <p:nvPr>
            <p:ph type="body" idx="1"/>
          </p:nvPr>
        </p:nvSpPr>
        <p:spPr bwMode="auto">
          <a:xfrm>
            <a:off x="668155" y="4632687"/>
            <a:ext cx="5332778" cy="4390914"/>
          </a:xfrm>
          <a:noFill/>
        </p:spPr>
        <p:txBody>
          <a:bodyPr wrap="square" lIns="90459" tIns="45229" rIns="90459" bIns="45229" numCol="1" anchor="t" anchorCtr="0" compatLnSpc="1">
            <a:prstTxWarp prst="textNoShape">
              <a:avLst/>
            </a:prstTxWarp>
          </a:bodyPr>
          <a:lstStyle/>
          <a:p>
            <a:pPr>
              <a:defRPr/>
            </a:pPr>
            <a:endParaRPr lang="en-GB" dirty="0"/>
          </a:p>
        </p:txBody>
      </p:sp>
      <p:sp>
        <p:nvSpPr>
          <p:cNvPr id="125956"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90459" tIns="45229" rIns="90459" bIns="45229" anchor="b"/>
          <a:lstStyle/>
          <a:p>
            <a:pPr algn="r" defTabSz="910319"/>
            <a:fld id="{18B0903A-23B7-4CEC-992A-F01A48070AD9}" type="slidenum">
              <a:rPr lang="en-GB" sz="1200"/>
              <a:pPr algn="r" defTabSz="910319"/>
              <a:t>46</a:t>
            </a:fld>
            <a:endParaRPr lang="en-GB"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47</a:t>
            </a:fld>
            <a:endParaRPr lang="en-GB" sz="1200" b="0" dirty="0">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48</a:t>
            </a:fld>
            <a:endParaRPr lang="en-GB" sz="1200" b="0" dirty="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49</a:t>
            </a:fld>
            <a:endParaRPr lang="en-GB" sz="1200" b="0" dirty="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90116"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0A2D0D72-A3BD-445D-AB03-5DD0C70BC6CF}" type="slidenum">
              <a:rPr lang="en-GB" sz="1200">
                <a:solidFill>
                  <a:srgbClr val="000000"/>
                </a:solidFill>
              </a:rPr>
              <a:pPr algn="r"/>
              <a:t>6</a:t>
            </a:fld>
            <a:endParaRPr lang="en-GB" sz="1200" dirty="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50</a:t>
            </a:fld>
            <a:endParaRPr lang="en-GB" sz="1200" b="0" dirty="0">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51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imes New Roman" pitchFamily="18" charset="0"/>
              </a:defRPr>
            </a:lvl1pPr>
            <a:lvl2pPr marL="729503" indent="-280578" eaLnBrk="0" hangingPunct="0">
              <a:defRPr sz="2400" b="1">
                <a:solidFill>
                  <a:schemeClr val="tx1"/>
                </a:solidFill>
                <a:latin typeface="Times New Roman" pitchFamily="18" charset="0"/>
              </a:defRPr>
            </a:lvl2pPr>
            <a:lvl3pPr marL="1122312" indent="-224462" eaLnBrk="0" hangingPunct="0">
              <a:defRPr sz="2400" b="1">
                <a:solidFill>
                  <a:schemeClr val="tx1"/>
                </a:solidFill>
                <a:latin typeface="Times New Roman" pitchFamily="18" charset="0"/>
              </a:defRPr>
            </a:lvl3pPr>
            <a:lvl4pPr marL="1571236" indent="-224462" eaLnBrk="0" hangingPunct="0">
              <a:defRPr sz="2400" b="1">
                <a:solidFill>
                  <a:schemeClr val="tx1"/>
                </a:solidFill>
                <a:latin typeface="Times New Roman" pitchFamily="18" charset="0"/>
              </a:defRPr>
            </a:lvl4pPr>
            <a:lvl5pPr marL="2020161" indent="-224462" eaLnBrk="0" hangingPunct="0">
              <a:defRPr sz="2400" b="1">
                <a:solidFill>
                  <a:schemeClr val="tx1"/>
                </a:solidFill>
                <a:latin typeface="Times New Roman" pitchFamily="18" charset="0"/>
              </a:defRPr>
            </a:lvl5pPr>
            <a:lvl6pPr marL="2469086" indent="-224462" eaLnBrk="0" fontAlgn="base" hangingPunct="0">
              <a:spcBef>
                <a:spcPct val="0"/>
              </a:spcBef>
              <a:spcAft>
                <a:spcPct val="0"/>
              </a:spcAft>
              <a:defRPr sz="2400" b="1">
                <a:solidFill>
                  <a:schemeClr val="tx1"/>
                </a:solidFill>
                <a:latin typeface="Times New Roman" pitchFamily="18" charset="0"/>
              </a:defRPr>
            </a:lvl6pPr>
            <a:lvl7pPr marL="2918010" indent="-224462" eaLnBrk="0" fontAlgn="base" hangingPunct="0">
              <a:spcBef>
                <a:spcPct val="0"/>
              </a:spcBef>
              <a:spcAft>
                <a:spcPct val="0"/>
              </a:spcAft>
              <a:defRPr sz="2400" b="1">
                <a:solidFill>
                  <a:schemeClr val="tx1"/>
                </a:solidFill>
                <a:latin typeface="Times New Roman" pitchFamily="18" charset="0"/>
              </a:defRPr>
            </a:lvl7pPr>
            <a:lvl8pPr marL="3366935" indent="-224462" eaLnBrk="0" fontAlgn="base" hangingPunct="0">
              <a:spcBef>
                <a:spcPct val="0"/>
              </a:spcBef>
              <a:spcAft>
                <a:spcPct val="0"/>
              </a:spcAft>
              <a:defRPr sz="2400" b="1">
                <a:solidFill>
                  <a:schemeClr val="tx1"/>
                </a:solidFill>
                <a:latin typeface="Times New Roman" pitchFamily="18" charset="0"/>
              </a:defRPr>
            </a:lvl8pPr>
            <a:lvl9pPr marL="3815860" indent="-224462" eaLnBrk="0" fontAlgn="base" hangingPunct="0">
              <a:spcBef>
                <a:spcPct val="0"/>
              </a:spcBef>
              <a:spcAft>
                <a:spcPct val="0"/>
              </a:spcAft>
              <a:defRPr sz="2400" b="1">
                <a:solidFill>
                  <a:schemeClr val="tx1"/>
                </a:solidFill>
                <a:latin typeface="Times New Roman" pitchFamily="18" charset="0"/>
              </a:defRPr>
            </a:lvl9pPr>
          </a:lstStyle>
          <a:p>
            <a:pPr eaLnBrk="1" hangingPunct="1"/>
            <a:fld id="{56F4CFCC-5FC5-46EF-AE3D-CA66173FF7C6}" type="slidenum">
              <a:rPr lang="en-GB" sz="1200" b="0">
                <a:solidFill>
                  <a:srgbClr val="000000"/>
                </a:solidFill>
              </a:rPr>
              <a:pPr eaLnBrk="1" hangingPunct="1"/>
              <a:t>51</a:t>
            </a:fld>
            <a:endParaRPr lang="en-GB" sz="1200" b="0" dirty="0">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4996"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8DB981C-EDE8-40D7-8067-D4C944D32908}" type="slidenum">
              <a:rPr lang="en-GB" sz="1200">
                <a:solidFill>
                  <a:srgbClr val="000000"/>
                </a:solidFill>
              </a:rPr>
              <a:pPr algn="r"/>
              <a:t>53</a:t>
            </a:fld>
            <a:endParaRPr lang="en-GB" sz="1200" dirty="0">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4996"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8DB981C-EDE8-40D7-8067-D4C944D32908}" type="slidenum">
              <a:rPr lang="en-GB" sz="1200">
                <a:solidFill>
                  <a:srgbClr val="000000"/>
                </a:solidFill>
              </a:rPr>
              <a:pPr algn="r"/>
              <a:t>54</a:t>
            </a:fld>
            <a:endParaRPr lang="en-GB" sz="1200" dirty="0">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6020"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EE77429-62DB-4520-B91A-E2F3CBC378E7}" type="slidenum">
              <a:rPr lang="en-GB" sz="1200">
                <a:solidFill>
                  <a:srgbClr val="000000"/>
                </a:solidFill>
              </a:rPr>
              <a:pPr algn="r"/>
              <a:t>55</a:t>
            </a:fld>
            <a:endParaRPr lang="en-GB" sz="1200" dirty="0">
              <a:solidFill>
                <a:srgbClr val="000000"/>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6020"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EE77429-62DB-4520-B91A-E2F3CBC378E7}" type="slidenum">
              <a:rPr lang="en-GB" sz="1200">
                <a:solidFill>
                  <a:srgbClr val="000000"/>
                </a:solidFill>
              </a:rPr>
              <a:pPr algn="r"/>
              <a:t>56</a:t>
            </a:fld>
            <a:endParaRPr lang="en-GB" sz="1200" dirty="0">
              <a:solidFill>
                <a:srgbClr val="000000"/>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76804"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AF5BFCE8-77BD-4FA3-9EFF-51EE7BB5A944}" type="slidenum">
              <a:rPr lang="en-GB" sz="1200">
                <a:solidFill>
                  <a:srgbClr val="000000"/>
                </a:solidFill>
              </a:rPr>
              <a:pPr algn="r"/>
              <a:t>58</a:t>
            </a:fld>
            <a:endParaRPr lang="en-GB" sz="1200" dirty="0">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4B73FF3-E4DA-44CF-9CBA-2091EABD0A8E}" type="slidenum">
              <a:rPr lang="en-GB" smtClean="0"/>
              <a:pPr/>
              <a:t>59</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4B73FF3-E4DA-44CF-9CBA-2091EABD0A8E}" type="slidenum">
              <a:rPr lang="en-GB" smtClean="0"/>
              <a:pPr/>
              <a:t>60</a:t>
            </a:fld>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76804"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AF5BFCE8-77BD-4FA3-9EFF-51EE7BB5A944}" type="slidenum">
              <a:rPr lang="en-GB" sz="1200">
                <a:solidFill>
                  <a:srgbClr val="000000"/>
                </a:solidFill>
              </a:rPr>
              <a:pPr algn="r"/>
              <a:t>62</a:t>
            </a:fld>
            <a:endParaRPr lang="en-GB" sz="1200" dirty="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ZA" dirty="0"/>
          </a:p>
        </p:txBody>
      </p:sp>
      <p:sp>
        <p:nvSpPr>
          <p:cNvPr id="4" name="Slide Number Placeholder 3"/>
          <p:cNvSpPr>
            <a:spLocks noGrp="1"/>
          </p:cNvSpPr>
          <p:nvPr>
            <p:ph type="sldNum" sz="quarter" idx="10"/>
          </p:nvPr>
        </p:nvSpPr>
        <p:spPr/>
        <p:txBody>
          <a:bodyPr/>
          <a:lstStyle/>
          <a:p>
            <a:fld id="{B4B73FF3-E4DA-44CF-9CBA-2091EABD0A8E}" type="slidenum">
              <a:rPr lang="en-GB" smtClean="0"/>
              <a:pPr/>
              <a:t>8</a:t>
            </a:fld>
            <a:endParaRPr lang="en-GB" dirty="0"/>
          </a:p>
        </p:txBody>
      </p:sp>
    </p:spTree>
    <p:extLst>
      <p:ext uri="{BB962C8B-B14F-4D97-AF65-F5344CB8AC3E}">
        <p14:creationId xmlns:p14="http://schemas.microsoft.com/office/powerpoint/2010/main" val="37453193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8068"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9C22623-68BE-4777-86A2-9883E4DC984C}" type="slidenum">
              <a:rPr lang="en-GB" sz="1200">
                <a:solidFill>
                  <a:srgbClr val="000000"/>
                </a:solidFill>
              </a:rPr>
              <a:pPr algn="r"/>
              <a:t>66</a:t>
            </a:fld>
            <a:endParaRPr lang="en-GB" sz="1200" dirty="0">
              <a:solidFill>
                <a:srgbClr val="000000"/>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8068"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9C22623-68BE-4777-86A2-9883E4DC984C}" type="slidenum">
              <a:rPr lang="en-GB" sz="1200">
                <a:solidFill>
                  <a:srgbClr val="000000"/>
                </a:solidFill>
              </a:rPr>
              <a:pPr algn="r"/>
              <a:t>67</a:t>
            </a:fld>
            <a:endParaRPr lang="en-GB" sz="1200" dirty="0">
              <a:solidFill>
                <a:srgbClr val="000000"/>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88068"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E9C22623-68BE-4777-86A2-9883E4DC984C}" type="slidenum">
              <a:rPr lang="en-GB" sz="1200">
                <a:solidFill>
                  <a:srgbClr val="000000"/>
                </a:solidFill>
              </a:rPr>
              <a:pPr algn="r"/>
              <a:t>68</a:t>
            </a:fld>
            <a:endParaRPr lang="en-GB" sz="1200" dirty="0">
              <a:solidFill>
                <a:srgbClr val="000000"/>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99332" name="Slide Number Placeholder 3"/>
          <p:cNvSpPr txBox="1">
            <a:spLocks noGrp="1"/>
          </p:cNvSpPr>
          <p:nvPr/>
        </p:nvSpPr>
        <p:spPr bwMode="auto">
          <a:xfrm>
            <a:off x="3778424" y="9263815"/>
            <a:ext cx="2889108" cy="488225"/>
          </a:xfrm>
          <a:prstGeom prst="rect">
            <a:avLst/>
          </a:prstGeom>
          <a:noFill/>
          <a:ln w="9525">
            <a:noFill/>
            <a:miter lim="800000"/>
            <a:headEnd/>
            <a:tailEnd/>
          </a:ln>
        </p:spPr>
        <p:txBody>
          <a:bodyPr lIns="89758" tIns="44879" rIns="89758" bIns="44879" anchor="b"/>
          <a:lstStyle/>
          <a:p>
            <a:pPr algn="r"/>
            <a:fld id="{1D993EB6-EC3B-4E50-A7A2-DA881E8EBB85}" type="slidenum">
              <a:rPr lang="en-GB" sz="1200">
                <a:solidFill>
                  <a:srgbClr val="000000"/>
                </a:solidFill>
              </a:rPr>
              <a:pPr algn="r"/>
              <a:t>69</a:t>
            </a:fld>
            <a:endParaRPr lang="en-GB" sz="1200" dirty="0">
              <a:solidFill>
                <a:srgbClr val="000000"/>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3188" name="Slide Number Placeholder 3"/>
          <p:cNvSpPr txBox="1">
            <a:spLocks noGrp="1"/>
          </p:cNvSpPr>
          <p:nvPr/>
        </p:nvSpPr>
        <p:spPr bwMode="auto">
          <a:xfrm>
            <a:off x="3778424" y="9263815"/>
            <a:ext cx="2889108" cy="48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58" tIns="44879" rIns="89758" bIns="44879"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fld id="{1D70FAC2-3A19-413B-8C37-C281BF594DD3}" type="slidenum">
              <a:rPr lang="en-GB" altLang="en-US" sz="1200" b="0">
                <a:solidFill>
                  <a:srgbClr val="000000"/>
                </a:solidFill>
              </a:rPr>
              <a:pPr algn="r" eaLnBrk="1" hangingPunct="1"/>
              <a:t>70</a:t>
            </a:fld>
            <a:endParaRPr lang="en-GB" altLang="en-US" sz="1200" b="0">
              <a:solidFill>
                <a:srgbClr val="000000"/>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4212" name="Slide Number Placeholder 3"/>
          <p:cNvSpPr txBox="1">
            <a:spLocks noGrp="1"/>
          </p:cNvSpPr>
          <p:nvPr/>
        </p:nvSpPr>
        <p:spPr bwMode="auto">
          <a:xfrm>
            <a:off x="3778424" y="9263815"/>
            <a:ext cx="2889108" cy="48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58" tIns="44879" rIns="89758" bIns="44879"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fld id="{4E9A5FE4-8FA3-4235-8D15-F2FCDEF0F308}" type="slidenum">
              <a:rPr lang="en-GB" altLang="en-US" sz="1200" b="0">
                <a:solidFill>
                  <a:srgbClr val="000000"/>
                </a:solidFill>
              </a:rPr>
              <a:pPr algn="r" eaLnBrk="1" hangingPunct="1"/>
              <a:t>71</a:t>
            </a:fld>
            <a:endParaRPr lang="en-GB" altLang="en-US" sz="1200" b="0">
              <a:solidFill>
                <a:srgbClr val="000000"/>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5236" name="Slide Number Placeholder 3"/>
          <p:cNvSpPr txBox="1">
            <a:spLocks noGrp="1"/>
          </p:cNvSpPr>
          <p:nvPr/>
        </p:nvSpPr>
        <p:spPr bwMode="auto">
          <a:xfrm>
            <a:off x="3778424" y="9263815"/>
            <a:ext cx="2889108" cy="48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58" tIns="44879" rIns="89758" bIns="44879"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fld id="{E0CEEEE8-D79B-435D-AB2E-AB4D89FD4704}" type="slidenum">
              <a:rPr lang="en-GB" altLang="en-US" sz="1200" b="0">
                <a:solidFill>
                  <a:srgbClr val="000000"/>
                </a:solidFill>
              </a:rPr>
              <a:pPr algn="r" eaLnBrk="1" hangingPunct="1"/>
              <a:t>72</a:t>
            </a:fld>
            <a:endParaRPr lang="en-GB" altLang="en-US" sz="1200" b="0">
              <a:solidFill>
                <a:srgbClr val="000000"/>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6260" name="Slide Number Placeholder 3"/>
          <p:cNvSpPr txBox="1">
            <a:spLocks noGrp="1"/>
          </p:cNvSpPr>
          <p:nvPr/>
        </p:nvSpPr>
        <p:spPr bwMode="auto">
          <a:xfrm>
            <a:off x="3778424" y="9263815"/>
            <a:ext cx="2889108" cy="48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58" tIns="44879" rIns="89758" bIns="44879"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fld id="{0CB8C416-9A0C-4DF1-BA2A-791FF4253E73}" type="slidenum">
              <a:rPr lang="en-GB" altLang="en-US" sz="1200" b="0">
                <a:solidFill>
                  <a:srgbClr val="000000"/>
                </a:solidFill>
              </a:rPr>
              <a:pPr algn="r" eaLnBrk="1" hangingPunct="1"/>
              <a:t>73</a:t>
            </a:fld>
            <a:endParaRPr lang="en-GB" altLang="en-US" sz="1200" b="0">
              <a:solidFill>
                <a:srgbClr val="000000"/>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7284" name="Slide Number Placeholder 3"/>
          <p:cNvSpPr txBox="1">
            <a:spLocks noGrp="1"/>
          </p:cNvSpPr>
          <p:nvPr/>
        </p:nvSpPr>
        <p:spPr bwMode="auto">
          <a:xfrm>
            <a:off x="3778424" y="9263815"/>
            <a:ext cx="2889108" cy="48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58" tIns="44879" rIns="89758" bIns="44879"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fld id="{5DBB94CA-19A0-4542-BF4F-FD46CAB1DAF6}" type="slidenum">
              <a:rPr lang="en-GB" altLang="en-US" sz="1200" b="0">
                <a:solidFill>
                  <a:srgbClr val="000000"/>
                </a:solidFill>
              </a:rPr>
              <a:pPr algn="r" eaLnBrk="1" hangingPunct="1"/>
              <a:t>74</a:t>
            </a:fld>
            <a:endParaRPr lang="en-GB" altLang="en-US" sz="1200" b="0">
              <a:solidFill>
                <a:srgbClr val="000000"/>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8308" name="Slide Number Placeholder 3"/>
          <p:cNvSpPr txBox="1">
            <a:spLocks noGrp="1"/>
          </p:cNvSpPr>
          <p:nvPr/>
        </p:nvSpPr>
        <p:spPr bwMode="auto">
          <a:xfrm>
            <a:off x="3778424" y="9263815"/>
            <a:ext cx="2889108" cy="48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58" tIns="44879" rIns="89758" bIns="44879" anchor="b"/>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hangingPunct="1"/>
            <a:fld id="{59B78C04-C3F5-4F3C-9A29-7A249B31C9A9}" type="slidenum">
              <a:rPr lang="en-GB" altLang="en-US" sz="1200" b="0">
                <a:solidFill>
                  <a:srgbClr val="000000"/>
                </a:solidFill>
              </a:rPr>
              <a:pPr algn="r" eaLnBrk="1" hangingPunct="1"/>
              <a:t>75</a:t>
            </a:fld>
            <a:endParaRPr lang="en-GB" altLang="en-US" sz="1200" b="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C9A3C2-5FA8-43C7-B1C8-122E3A7BFAD6}" type="slidenum">
              <a:rPr lang="en-GB" smtClean="0"/>
              <a:pPr/>
              <a:t>12</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C9A3C2-5FA8-43C7-B1C8-122E3A7BFAD6}" type="slidenum">
              <a:rPr lang="en-GB" smtClean="0"/>
              <a:pPr/>
              <a:t>13</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C9A3C2-5FA8-43C7-B1C8-122E3A7BFAD6}" type="slidenum">
              <a:rPr lang="en-GB" smtClean="0"/>
              <a:pPr/>
              <a:t>14</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C9A3C2-5FA8-43C7-B1C8-122E3A7BFAD6}" type="slidenum">
              <a:rPr lang="en-GB" smtClean="0"/>
              <a:pPr/>
              <a:t>15</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C9A3C2-5FA8-43C7-B1C8-122E3A7BFAD6}" type="slidenum">
              <a:rPr lang="en-GB" smtClean="0"/>
              <a:pPr/>
              <a:t>18</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8" descr="SARBlog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020050" y="6140450"/>
            <a:ext cx="1035050" cy="603250"/>
          </a:xfrm>
          <a:prstGeom prst="rect">
            <a:avLst/>
          </a:prstGeom>
          <a:noFill/>
          <a:ln w="9525">
            <a:noFill/>
            <a:miter lim="800000"/>
            <a:headEnd/>
            <a:tailEnd/>
          </a:ln>
        </p:spPr>
      </p:pic>
      <p:sp>
        <p:nvSpPr>
          <p:cNvPr id="25602" name="Rectangle 2"/>
          <p:cNvSpPr>
            <a:spLocks noGrp="1" noChangeArrowheads="1"/>
          </p:cNvSpPr>
          <p:nvPr>
            <p:ph type="ctrTitle"/>
          </p:nvPr>
        </p:nvSpPr>
        <p:spPr>
          <a:xfrm>
            <a:off x="2093913" y="1600200"/>
            <a:ext cx="4954587" cy="579438"/>
          </a:xfrm>
          <a:gradFill rotWithShape="0">
            <a:gsLst>
              <a:gs pos="0">
                <a:srgbClr val="000066"/>
              </a:gs>
              <a:gs pos="100000">
                <a:srgbClr val="000099"/>
              </a:gs>
            </a:gsLst>
            <a:lin ang="5400000" scaled="1"/>
          </a:gradFill>
        </p:spPr>
        <p:txBody>
          <a:bodyPr anchor="t"/>
          <a:lstStyle>
            <a:lvl1pPr algn="ctr">
              <a:lnSpc>
                <a:spcPct val="95000"/>
              </a:lnSpc>
              <a:defRPr sz="3300">
                <a:effectLst>
                  <a:outerShdw blurRad="38100" dist="38100" dir="2700000" algn="tl">
                    <a:srgbClr val="000000"/>
                  </a:outerShdw>
                </a:effectLst>
              </a:defRPr>
            </a:lvl1pPr>
          </a:lstStyle>
          <a:p>
            <a:r>
              <a:rPr lang="en-US"/>
              <a:t>Click to edit Master title style</a:t>
            </a:r>
            <a:endParaRPr lang="en-GB"/>
          </a:p>
        </p:txBody>
      </p:sp>
      <p:sp>
        <p:nvSpPr>
          <p:cNvPr id="25603" name="Rectangle 3"/>
          <p:cNvSpPr>
            <a:spLocks noGrp="1" noChangeArrowheads="1"/>
          </p:cNvSpPr>
          <p:nvPr>
            <p:ph type="subTitle" idx="1"/>
          </p:nvPr>
        </p:nvSpPr>
        <p:spPr>
          <a:xfrm>
            <a:off x="2400300" y="3962400"/>
            <a:ext cx="4343400" cy="492125"/>
          </a:xfrm>
          <a:ln w="19050">
            <a:solidFill>
              <a:schemeClr val="accent1"/>
            </a:solidFill>
          </a:ln>
        </p:spPr>
        <p:txBody>
          <a:bodyPr>
            <a:spAutoFit/>
          </a:bodyPr>
          <a:lstStyle>
            <a:lvl1pPr marL="0" indent="0" algn="ctr">
              <a:buFont typeface="Wingdings" pitchFamily="2" charset="2"/>
              <a:buNone/>
              <a:defRPr b="1"/>
            </a:lvl1pPr>
          </a:lstStyle>
          <a:p>
            <a:r>
              <a:rPr lang="en-US"/>
              <a:t>Click to edit Master subtitle style</a:t>
            </a:r>
          </a:p>
        </p:txBody>
      </p:sp>
      <p:sp>
        <p:nvSpPr>
          <p:cNvPr id="5" name="Rectangle 4"/>
          <p:cNvSpPr>
            <a:spLocks noGrp="1" noChangeArrowheads="1"/>
          </p:cNvSpPr>
          <p:nvPr>
            <p:ph type="dt" sz="half" idx="10"/>
          </p:nvPr>
        </p:nvSpPr>
        <p:spPr>
          <a:xfrm>
            <a:off x="0" y="6596063"/>
            <a:ext cx="1905000" cy="261937"/>
          </a:xfrm>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xfrm>
            <a:off x="3124200" y="6540500"/>
            <a:ext cx="2895600" cy="317500"/>
          </a:xfrm>
        </p:spPr>
        <p:txBody>
          <a:bodyPr/>
          <a:lstStyle>
            <a:lvl1pPr>
              <a:defRPr>
                <a:solidFill>
                  <a:srgbClr val="FFFFFF"/>
                </a:solidFill>
              </a:defRPr>
            </a:lvl1pPr>
          </a:lstStyle>
          <a:p>
            <a:pPr>
              <a:defRPr/>
            </a:pPr>
            <a:endParaRPr lang="en-GB" dirty="0"/>
          </a:p>
        </p:txBody>
      </p:sp>
      <p:sp>
        <p:nvSpPr>
          <p:cNvPr id="7" name="Rectangle 7"/>
          <p:cNvSpPr>
            <a:spLocks noGrp="1" noChangeArrowheads="1"/>
          </p:cNvSpPr>
          <p:nvPr>
            <p:ph type="sldNum" sz="quarter" idx="12"/>
          </p:nvPr>
        </p:nvSpPr>
        <p:spPr>
          <a:xfrm>
            <a:off x="7391400" y="6499225"/>
            <a:ext cx="1752600" cy="358775"/>
          </a:xfrm>
        </p:spPr>
        <p:txBody>
          <a:bodyPr/>
          <a:lstStyle>
            <a:lvl1pPr>
              <a:defRPr>
                <a:solidFill>
                  <a:schemeClr val="tx2"/>
                </a:solidFill>
              </a:defRPr>
            </a:lvl1pPr>
          </a:lstStyle>
          <a:p>
            <a:pPr>
              <a:defRPr/>
            </a:pPr>
            <a:fld id="{EA8DD951-15BE-4F4A-9C87-2633366AE1EA}" type="slidenum">
              <a:rPr lang="en-GB">
                <a:solidFill>
                  <a:srgbClr val="000066"/>
                </a:solidFill>
              </a:rPr>
              <a:pPr>
                <a:defRPr/>
              </a:pPr>
              <a:t>‹#›</a:t>
            </a:fld>
            <a:endParaRPr lang="en-GB" dirty="0">
              <a:solidFill>
                <a:srgbClr val="000066"/>
              </a:solidFill>
            </a:endParaRP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CD79E41-1EC7-4B99-A9D0-F8DF11106014}" type="slidenum">
              <a:rPr lang="en-GB"/>
              <a:pPr>
                <a:defRPr/>
              </a:pPr>
              <a:t>‹#›</a:t>
            </a:fld>
            <a:endParaRPr lang="en-GB" dirty="0"/>
          </a:p>
        </p:txBody>
      </p:sp>
    </p:spTree>
    <p:extLst>
      <p:ext uri="{BB962C8B-B14F-4D97-AF65-F5344CB8AC3E}">
        <p14:creationId xmlns:p14="http://schemas.microsoft.com/office/powerpoint/2010/main" val="237097010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5E54C95C-74D4-4A63-AB2E-44B40E4056EF}" type="slidenum">
              <a:rPr lang="en-GB"/>
              <a:pPr>
                <a:defRPr/>
              </a:pPr>
              <a:t>‹#›</a:t>
            </a:fld>
            <a:endParaRPr lang="en-GB" dirty="0"/>
          </a:p>
        </p:txBody>
      </p:sp>
    </p:spTree>
    <p:extLst>
      <p:ext uri="{BB962C8B-B14F-4D97-AF65-F5344CB8AC3E}">
        <p14:creationId xmlns:p14="http://schemas.microsoft.com/office/powerpoint/2010/main" val="3432323529"/>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fontAlgn="base">
              <a:spcBef>
                <a:spcPct val="0"/>
              </a:spcBef>
              <a:spcAft>
                <a:spcPct val="0"/>
              </a:spcAft>
              <a:defRPr b="1">
                <a:latin typeface="Times New Roman" pitchFamily="18" charset="0"/>
              </a:defRPr>
            </a:lvl1pPr>
          </a:lstStyle>
          <a:p>
            <a:pPr>
              <a:defRPr/>
            </a:pPr>
            <a:fld id="{040263ED-E97E-49DD-AD2A-6E167DB8E7D9}" type="datetimeFigureOut">
              <a:rPr lang="en-US"/>
              <a:pPr>
                <a:defRPr/>
              </a:pPr>
              <a:t>5/25/20</a:t>
            </a:fld>
            <a:endParaRPr lang="en-GB" dirty="0"/>
          </a:p>
        </p:txBody>
      </p:sp>
      <p:sp>
        <p:nvSpPr>
          <p:cNvPr id="5" name="Footer Placeholder 4"/>
          <p:cNvSpPr>
            <a:spLocks noGrp="1"/>
          </p:cNvSpPr>
          <p:nvPr>
            <p:ph type="ftr" sz="quarter" idx="11"/>
          </p:nvPr>
        </p:nvSpPr>
        <p:spPr/>
        <p:txBody>
          <a:bodyPr/>
          <a:lstStyle>
            <a:lvl1pPr fontAlgn="base">
              <a:spcBef>
                <a:spcPct val="0"/>
              </a:spcBef>
              <a:spcAft>
                <a:spcPct val="0"/>
              </a:spcAft>
              <a:defRPr b="1">
                <a:latin typeface="Times New Roman" pitchFamily="18" charset="0"/>
              </a:defRPr>
            </a:lvl1pPr>
          </a:lstStyle>
          <a:p>
            <a:pPr>
              <a:defRPr/>
            </a:pPr>
            <a:endParaRPr lang="en-GB"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b="1">
                <a:latin typeface="Times New Roman" pitchFamily="18" charset="0"/>
              </a:defRPr>
            </a:lvl1pPr>
          </a:lstStyle>
          <a:p>
            <a:pPr>
              <a:defRPr/>
            </a:pPr>
            <a:fld id="{C6E09E8C-39FE-4A5D-A4E1-126E1DDA8791}" type="slidenum">
              <a:rPr lang="en-GB"/>
              <a:pPr>
                <a:defRPr/>
              </a:pPr>
              <a:t>‹#›</a:t>
            </a:fld>
            <a:endParaRPr lang="en-GB" dirty="0"/>
          </a:p>
        </p:txBody>
      </p:sp>
    </p:spTree>
    <p:extLst>
      <p:ext uri="{BB962C8B-B14F-4D97-AF65-F5344CB8AC3E}">
        <p14:creationId xmlns:p14="http://schemas.microsoft.com/office/powerpoint/2010/main" val="24295965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spect="1" noChangeArrowheads="1"/>
          </p:cNvSpPr>
          <p:nvPr>
            <p:ph type="title"/>
          </p:nvPr>
        </p:nvSpPr>
        <p:spPr bwMode="auto">
          <a:xfrm>
            <a:off x="1092200" y="715963"/>
            <a:ext cx="6330950" cy="476250"/>
          </a:xfrm>
          <a:prstGeom prst="rect">
            <a:avLst/>
          </a:prstGeom>
          <a:solidFill>
            <a:srgbClr val="000076"/>
          </a:solidFill>
          <a:ln w="9525">
            <a:solidFill>
              <a:schemeClr val="tx1"/>
            </a:solidFill>
            <a:miter lim="800000"/>
            <a:headEnd/>
            <a:tailEnd/>
          </a:ln>
        </p:spPr>
        <p:txBody>
          <a:bodyPr vert="horz" wrap="square" lIns="91440" tIns="45720" rIns="91440" bIns="45720" numCol="1" anchor="b" anchorCtr="0" compatLnSpc="1">
            <a:prstTxWarp prst="textNoShape">
              <a:avLst/>
            </a:prstTxWarp>
            <a:spAutoFit/>
          </a:bodyPr>
          <a:lstStyle/>
          <a:p>
            <a:pPr lvl="0"/>
            <a:r>
              <a:rPr lang="en-US"/>
              <a:t>Hdjhjdhjgh</a:t>
            </a:r>
            <a:endParaRPr lang="en-GB"/>
          </a:p>
        </p:txBody>
      </p:sp>
      <p:sp>
        <p:nvSpPr>
          <p:cNvPr id="24579" name="Rectangle 3"/>
          <p:cNvSpPr>
            <a:spLocks noGrp="1" noChangeArrowheads="1"/>
          </p:cNvSpPr>
          <p:nvPr>
            <p:ph type="body" idx="1"/>
          </p:nvPr>
        </p:nvSpPr>
        <p:spPr bwMode="auto">
          <a:xfrm>
            <a:off x="1133475" y="1485900"/>
            <a:ext cx="6553200" cy="4429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Klklklfkjk</a:t>
            </a:r>
          </a:p>
          <a:p>
            <a:pPr lvl="1"/>
            <a:r>
              <a:rPr lang="en-US"/>
              <a:t>Jkjkjdfkjdf</a:t>
            </a:r>
          </a:p>
          <a:p>
            <a:pPr lvl="2"/>
            <a:r>
              <a:rPr lang="en-US"/>
              <a:t>jkgjijyidtuyiutr</a:t>
            </a:r>
            <a:endParaRPr lang="en-GB"/>
          </a:p>
        </p:txBody>
      </p:sp>
      <p:sp>
        <p:nvSpPr>
          <p:cNvPr id="24580" name="Rectangle 4"/>
          <p:cNvSpPr>
            <a:spLocks noGrp="1" noChangeArrowheads="1"/>
          </p:cNvSpPr>
          <p:nvPr>
            <p:ph type="dt" sz="half" idx="2"/>
          </p:nvPr>
        </p:nvSpPr>
        <p:spPr bwMode="auto">
          <a:xfrm>
            <a:off x="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rgbClr val="FFFFFF"/>
                </a:solidFill>
                <a:latin typeface="+mn-lt"/>
              </a:defRPr>
            </a:lvl1pPr>
          </a:lstStyle>
          <a:p>
            <a:pPr fontAlgn="base">
              <a:spcBef>
                <a:spcPct val="0"/>
              </a:spcBef>
              <a:spcAft>
                <a:spcPct val="0"/>
              </a:spcAft>
              <a:defRPr/>
            </a:pPr>
            <a:endParaRPr lang="en-GB" dirty="0"/>
          </a:p>
        </p:txBody>
      </p:sp>
      <p:sp>
        <p:nvSpPr>
          <p:cNvPr id="24581" name="Rectangle 5"/>
          <p:cNvSpPr>
            <a:spLocks noGrp="1" noChangeArrowheads="1"/>
          </p:cNvSpPr>
          <p:nvPr>
            <p:ph type="ftr" sz="quarter" idx="3"/>
          </p:nvPr>
        </p:nvSpPr>
        <p:spPr bwMode="auto">
          <a:xfrm>
            <a:off x="3124200" y="66294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mn-lt"/>
              </a:defRPr>
            </a:lvl1pPr>
          </a:lstStyle>
          <a:p>
            <a:pPr fontAlgn="base">
              <a:spcBef>
                <a:spcPct val="0"/>
              </a:spcBef>
              <a:spcAft>
                <a:spcPct val="0"/>
              </a:spcAft>
              <a:defRPr/>
            </a:pPr>
            <a:endParaRPr lang="en-GB" dirty="0">
              <a:solidFill>
                <a:srgbClr val="000000"/>
              </a:solidFill>
            </a:endParaRPr>
          </a:p>
        </p:txBody>
      </p:sp>
      <p:sp>
        <p:nvSpPr>
          <p:cNvPr id="24582" name="Rectangle 6"/>
          <p:cNvSpPr>
            <a:spLocks noGrp="1" noChangeArrowheads="1"/>
          </p:cNvSpPr>
          <p:nvPr>
            <p:ph type="sldNum" sz="quarter" idx="4"/>
          </p:nvPr>
        </p:nvSpPr>
        <p:spPr bwMode="auto">
          <a:xfrm>
            <a:off x="7566025" y="6651625"/>
            <a:ext cx="1447800" cy="130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mn-lt"/>
              </a:defRPr>
            </a:lvl1pPr>
          </a:lstStyle>
          <a:p>
            <a:pPr fontAlgn="base">
              <a:spcBef>
                <a:spcPct val="0"/>
              </a:spcBef>
              <a:spcAft>
                <a:spcPct val="0"/>
              </a:spcAft>
              <a:defRPr/>
            </a:pPr>
            <a:fld id="{53CCA815-2547-4D9A-B0A0-9CD2208928B7}" type="slidenum">
              <a:rPr lang="en-GB">
                <a:solidFill>
                  <a:srgbClr val="000000"/>
                </a:solidFill>
              </a:rPr>
              <a:pPr fontAlgn="base">
                <a:spcBef>
                  <a:spcPct val="0"/>
                </a:spcBef>
                <a:spcAft>
                  <a:spcPct val="0"/>
                </a:spcAft>
                <a:defRPr/>
              </a:pPr>
              <a:t>‹#›</a:t>
            </a:fld>
            <a:endParaRPr lang="en-GB" dirty="0">
              <a:solidFill>
                <a:srgbClr val="000000"/>
              </a:solidFill>
            </a:endParaRPr>
          </a:p>
        </p:txBody>
      </p:sp>
      <p:pic>
        <p:nvPicPr>
          <p:cNvPr id="1031" name="Picture 8" descr="SARBlogo"/>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918450" y="6115050"/>
            <a:ext cx="1035050" cy="603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transition>
    <p:wipe dir="r"/>
  </p:transition>
  <p:hf sldNum="0" hdr="0" ftr="0" dt="0"/>
  <p:txStyles>
    <p:titleStyle>
      <a:lvl1pPr marL="185738" indent="-185738" algn="l" defTabSz="995363" rtl="0" eaLnBrk="0" fontAlgn="base" hangingPunct="0">
        <a:lnSpc>
          <a:spcPct val="85000"/>
        </a:lnSpc>
        <a:spcBef>
          <a:spcPct val="0"/>
        </a:spcBef>
        <a:spcAft>
          <a:spcPct val="0"/>
        </a:spcAft>
        <a:tabLst>
          <a:tab pos="952500" algn="l"/>
          <a:tab pos="2003425" algn="l"/>
        </a:tabLst>
        <a:defRPr sz="2900">
          <a:solidFill>
            <a:srgbClr val="FFFFFF"/>
          </a:solidFill>
          <a:latin typeface="+mj-lt"/>
          <a:ea typeface="+mj-ea"/>
          <a:cs typeface="+mj-cs"/>
        </a:defRPr>
      </a:lvl1pPr>
      <a:lvl2pPr marL="185738" indent="-185738" algn="l" defTabSz="995363" rtl="0" eaLnBrk="0" fontAlgn="base" hangingPunct="0">
        <a:lnSpc>
          <a:spcPct val="85000"/>
        </a:lnSpc>
        <a:spcBef>
          <a:spcPct val="0"/>
        </a:spcBef>
        <a:spcAft>
          <a:spcPct val="0"/>
        </a:spcAft>
        <a:tabLst>
          <a:tab pos="952500" algn="l"/>
          <a:tab pos="2003425" algn="l"/>
        </a:tabLst>
        <a:defRPr sz="2900">
          <a:solidFill>
            <a:srgbClr val="FFFFFF"/>
          </a:solidFill>
          <a:latin typeface="Arial" charset="0"/>
        </a:defRPr>
      </a:lvl2pPr>
      <a:lvl3pPr marL="185738" indent="-185738" algn="l" defTabSz="995363" rtl="0" eaLnBrk="0" fontAlgn="base" hangingPunct="0">
        <a:lnSpc>
          <a:spcPct val="85000"/>
        </a:lnSpc>
        <a:spcBef>
          <a:spcPct val="0"/>
        </a:spcBef>
        <a:spcAft>
          <a:spcPct val="0"/>
        </a:spcAft>
        <a:tabLst>
          <a:tab pos="952500" algn="l"/>
          <a:tab pos="2003425" algn="l"/>
        </a:tabLst>
        <a:defRPr sz="2900">
          <a:solidFill>
            <a:srgbClr val="FFFFFF"/>
          </a:solidFill>
          <a:latin typeface="Arial" charset="0"/>
        </a:defRPr>
      </a:lvl3pPr>
      <a:lvl4pPr marL="185738" indent="-185738" algn="l" defTabSz="995363" rtl="0" eaLnBrk="0" fontAlgn="base" hangingPunct="0">
        <a:lnSpc>
          <a:spcPct val="85000"/>
        </a:lnSpc>
        <a:spcBef>
          <a:spcPct val="0"/>
        </a:spcBef>
        <a:spcAft>
          <a:spcPct val="0"/>
        </a:spcAft>
        <a:tabLst>
          <a:tab pos="952500" algn="l"/>
          <a:tab pos="2003425" algn="l"/>
        </a:tabLst>
        <a:defRPr sz="2900">
          <a:solidFill>
            <a:srgbClr val="FFFFFF"/>
          </a:solidFill>
          <a:latin typeface="Arial" charset="0"/>
        </a:defRPr>
      </a:lvl4pPr>
      <a:lvl5pPr marL="185738" indent="-185738" algn="l" defTabSz="995363" rtl="0" eaLnBrk="0" fontAlgn="base" hangingPunct="0">
        <a:lnSpc>
          <a:spcPct val="85000"/>
        </a:lnSpc>
        <a:spcBef>
          <a:spcPct val="0"/>
        </a:spcBef>
        <a:spcAft>
          <a:spcPct val="0"/>
        </a:spcAft>
        <a:tabLst>
          <a:tab pos="952500" algn="l"/>
          <a:tab pos="2003425" algn="l"/>
        </a:tabLst>
        <a:defRPr sz="2900">
          <a:solidFill>
            <a:srgbClr val="FFFFFF"/>
          </a:solidFill>
          <a:latin typeface="Arial" charset="0"/>
        </a:defRPr>
      </a:lvl5pPr>
      <a:lvl6pPr marL="642938" algn="l" defTabSz="995363" rtl="0" eaLnBrk="1" fontAlgn="base" hangingPunct="1">
        <a:lnSpc>
          <a:spcPct val="85000"/>
        </a:lnSpc>
        <a:spcBef>
          <a:spcPct val="0"/>
        </a:spcBef>
        <a:spcAft>
          <a:spcPct val="0"/>
        </a:spcAft>
        <a:tabLst>
          <a:tab pos="952500" algn="l"/>
          <a:tab pos="2003425" algn="l"/>
        </a:tabLst>
        <a:defRPr sz="2900">
          <a:solidFill>
            <a:srgbClr val="FFFFFF"/>
          </a:solidFill>
          <a:latin typeface="Arial" charset="0"/>
        </a:defRPr>
      </a:lvl6pPr>
      <a:lvl7pPr marL="1100138" algn="l" defTabSz="995363" rtl="0" eaLnBrk="1" fontAlgn="base" hangingPunct="1">
        <a:lnSpc>
          <a:spcPct val="85000"/>
        </a:lnSpc>
        <a:spcBef>
          <a:spcPct val="0"/>
        </a:spcBef>
        <a:spcAft>
          <a:spcPct val="0"/>
        </a:spcAft>
        <a:tabLst>
          <a:tab pos="952500" algn="l"/>
          <a:tab pos="2003425" algn="l"/>
        </a:tabLst>
        <a:defRPr sz="2900">
          <a:solidFill>
            <a:srgbClr val="FFFFFF"/>
          </a:solidFill>
          <a:latin typeface="Arial" charset="0"/>
        </a:defRPr>
      </a:lvl7pPr>
      <a:lvl8pPr marL="1557338" algn="l" defTabSz="995363" rtl="0" eaLnBrk="1" fontAlgn="base" hangingPunct="1">
        <a:lnSpc>
          <a:spcPct val="85000"/>
        </a:lnSpc>
        <a:spcBef>
          <a:spcPct val="0"/>
        </a:spcBef>
        <a:spcAft>
          <a:spcPct val="0"/>
        </a:spcAft>
        <a:tabLst>
          <a:tab pos="952500" algn="l"/>
          <a:tab pos="2003425" algn="l"/>
        </a:tabLst>
        <a:defRPr sz="2900">
          <a:solidFill>
            <a:srgbClr val="FFFFFF"/>
          </a:solidFill>
          <a:latin typeface="Arial" charset="0"/>
        </a:defRPr>
      </a:lvl8pPr>
      <a:lvl9pPr marL="2014538" algn="l" defTabSz="995363" rtl="0" eaLnBrk="1" fontAlgn="base" hangingPunct="1">
        <a:lnSpc>
          <a:spcPct val="85000"/>
        </a:lnSpc>
        <a:spcBef>
          <a:spcPct val="0"/>
        </a:spcBef>
        <a:spcAft>
          <a:spcPct val="0"/>
        </a:spcAft>
        <a:tabLst>
          <a:tab pos="952500" algn="l"/>
          <a:tab pos="2003425" algn="l"/>
        </a:tabLst>
        <a:defRPr sz="2900">
          <a:solidFill>
            <a:srgbClr val="FFFFFF"/>
          </a:solidFill>
          <a:latin typeface="Arial" charset="0"/>
        </a:defRPr>
      </a:lvl9pPr>
    </p:titleStyle>
    <p:bodyStyle>
      <a:lvl1pPr marL="342900" indent="-342900" algn="l" rtl="0" eaLnBrk="0" fontAlgn="base" hangingPunct="0">
        <a:spcBef>
          <a:spcPct val="20000"/>
        </a:spcBef>
        <a:spcAft>
          <a:spcPct val="0"/>
        </a:spcAft>
        <a:buClr>
          <a:schemeClr val="accent1"/>
        </a:buClr>
        <a:buSzPct val="55000"/>
        <a:buFont typeface="Wingdings" pitchFamily="2" charset="2"/>
        <a:buChar char="n"/>
        <a:defRPr sz="2500">
          <a:solidFill>
            <a:srgbClr val="000000"/>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har char="–"/>
        <a:defRPr sz="2500">
          <a:solidFill>
            <a:srgbClr val="000000"/>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har char="•"/>
        <a:defRPr sz="2500">
          <a:solidFill>
            <a:srgbClr val="000000"/>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har char="–"/>
        <a:defRPr sz="2500">
          <a:solidFill>
            <a:srgbClr val="FFFFFF"/>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har char="»"/>
        <a:defRPr sz="2500">
          <a:solidFill>
            <a:srgbClr val="FFFFFF"/>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har char="»"/>
        <a:defRPr sz="2500">
          <a:solidFill>
            <a:srgbClr val="FFFFFF"/>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har char="»"/>
        <a:defRPr sz="2500">
          <a:solidFill>
            <a:srgbClr val="FFFFFF"/>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har char="»"/>
        <a:defRPr sz="2500">
          <a:solidFill>
            <a:srgbClr val="FFFFFF"/>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har char="»"/>
        <a:defRPr sz="25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a:solidFill>
                  <a:prstClr val="black">
                    <a:tint val="75000"/>
                  </a:prstClr>
                </a:solidFill>
                <a:latin typeface="Calibri"/>
              </a:defRPr>
            </a:lvl1pPr>
          </a:lstStyle>
          <a:p>
            <a:pPr>
              <a:defRPr/>
            </a:pPr>
            <a:fld id="{32E63A34-1EF2-4EF9-9A3C-28ACB9B0995A}" type="datetimeFigureOut">
              <a:rPr lang="en-US"/>
              <a:pPr>
                <a:defRPr/>
              </a:pPr>
              <a:t>5/25/20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prstClr val="black">
                    <a:tint val="75000"/>
                  </a:prstClr>
                </a:solidFill>
                <a:latin typeface="Calibri"/>
              </a:defRPr>
            </a:lvl1pPr>
          </a:lstStyle>
          <a:p>
            <a:pPr>
              <a:defRPr/>
            </a:pP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prstClr val="black">
                    <a:tint val="75000"/>
                  </a:prstClr>
                </a:solidFill>
                <a:latin typeface="Calibri"/>
              </a:defRPr>
            </a:lvl1pPr>
          </a:lstStyle>
          <a:p>
            <a:pPr>
              <a:defRPr/>
            </a:pPr>
            <a:fld id="{199539B1-06C4-4081-BF1D-0124991545BA}" type="slidenum">
              <a:rPr lang="en-GB"/>
              <a:pPr>
                <a:defRPr/>
              </a:pPr>
              <a:t>‹#›</a:t>
            </a:fld>
            <a:endParaRPr lang="en-GB" dirty="0"/>
          </a:p>
        </p:txBody>
      </p:sp>
    </p:spTree>
    <p:extLst>
      <p:ext uri="{BB962C8B-B14F-4D97-AF65-F5344CB8AC3E}">
        <p14:creationId xmlns:p14="http://schemas.microsoft.com/office/powerpoint/2010/main" val="204143390"/>
      </p:ext>
    </p:extLst>
  </p:cSld>
  <p:clrMap bg1="lt1" tx1="dk1" bg2="lt2" tx2="dk2" accent1="accent1" accent2="accent2" accent3="accent3" accent4="accent4" accent5="accent5" accent6="accent6" hlink="hlink" folHlink="folHlink"/>
  <p:sldLayoutIdLst>
    <p:sldLayoutId id="2147483669"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za/imgres?sa=X&amp;biw=1280&amp;bih=619&amp;tbm=isch&amp;tbnid=DlGNnErFqEZgTM:&amp;imgrefurl=http://www.free-power-point-templates.com/articles/connect-the-dots-powerpoint-illustration-and-animated-dot-to-dot-template/&amp;docid=tnK6owzE_Hb9YM&amp;imgurl=http://cdn3.free-power-point-templates.com/articles/wp-content/uploads/2013/08/connect_the_dots.jpg&amp;w=582&amp;h=400&amp;ei=SkkUU6GZH4nxhQfttYCICg&amp;zoom=1&amp;iact=rc&amp;dur=281&amp;page=3&amp;start=36&amp;ndsp=16&amp;ved=0COUBEK0DMC8"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za/imgres?q=pics+presentation+stick+figures&amp;hl=en&amp;sa=X&amp;qscrl=1&amp;rlz=1T4NDKB_enZA510ZA510&amp;biw=1181&amp;bih=739&amp;tbm=isch&amp;tbnid=XHi5Ya8KXJUXhM:&amp;imgrefurl=http://www.lotempiolaw.com/articles/patents/&amp;docid=44b7dA9Fqke88M&amp;imgurl=http://www.lotempiolaw.com/uploads/image/bullet_point_stick_figure_point_med_high_1600_clr(1).png&amp;w=1059&amp;h=1600&amp;ei=TvpnUeyeNM-ChQeT64HABQ&amp;zoom=1&amp;iact=hc&amp;vpx=951&amp;vpy=13&amp;dur=7145&amp;hovh=276&amp;hovw=183&amp;tx=156&amp;ty=147&amp;page=1&amp;tbnh=152&amp;tbnw=101&amp;start=0&amp;ndsp=27&amp;ved=1t:429,r:6,s:0,i:99"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za/imgres?start=502&amp;sa=X&amp;biw=1280&amp;bih=619&amp;tbm=isch&amp;tbnid=ES2-Gd-DSaM4FM:&amp;imgrefurl=http://www.nutritioneducationexperts.com/what-makes-an-amazing-nutrition-powerpoint-presentation/&amp;docid=aVLWlpDL8trc1M&amp;imgurl=http://www.nutritioneducationexperts.com/wp-content/uploads/wpid-Photo-2012-09-02-343-PM.jpg&amp;w=346&amp;h=346&amp;ei=bkwUU_fsGpCrhQeRsoDADQ&amp;zoom=1&amp;iact=rc&amp;dur=546&amp;page=29&amp;ndsp=19&amp;ved=0CDkQrQMwETj0Aw"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za/imgres?q=pics+presentation+stick+figures&amp;hl=en&amp;sa=X&amp;qscrl=1&amp;rlz=1T4NDKB_enZA510ZA510&amp;biw=1181&amp;bih=739&amp;tbm=isch&amp;tbnid=DPQTu7icMneUpM:&amp;imgrefurl=http://www.elegrity.com/infrastructure-services-blog/&amp;docid=JK0PGcVLPZnSZM&amp;imgurl=http://www.elegrity.com/Portals/15318/images/stick_figure_sitting_on_gears_400_clr_8247.png&amp;w=400&amp;h=288&amp;ei=TvpnUeyeNM-ChQeT64HABQ&amp;zoom=1&amp;iact=hc&amp;vpx=721&amp;vpy=159&amp;dur=16&amp;hovh=190&amp;hovw=265&amp;tx=140&amp;ty=75&amp;page=3&amp;tbnh=142&amp;tbnw=198&amp;start=64&amp;ndsp=33&amp;ved=1t:429,r:82,s:0,i:333"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hyperlink" Target="http://www.google.co.za/imgres?hl=en&amp;biw=1280&amp;bih=619&amp;tbm=isch&amp;tbnid=asXD309KmoZ91M:&amp;imgrefurl=http://www.recruitmentrevealed.com/author/admin/page/2/&amp;docid=UFXJgwtQg68QKM&amp;imgurl=http://www.recruitmentrevealed.com/wp-content/uploads/2014/01/stick_figure_question_mark_800_clr_7059.png&amp;w=695&amp;h=800&amp;ei=2WMUU9XdA4qrhQfHv4CYBA&amp;zoom=1&amp;iact=rc&amp;dur=624&amp;page=3&amp;start=43&amp;ndsp=19&amp;ved=0CNwBEK0DMCw"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type="ctrTitle"/>
          </p:nvPr>
        </p:nvSpPr>
        <p:spPr>
          <a:xfrm>
            <a:off x="2127567" y="1556792"/>
            <a:ext cx="5800748" cy="1027974"/>
          </a:xfrm>
          <a:ln cap="flat"/>
        </p:spPr>
        <p:txBody>
          <a:bodyPr/>
          <a:lstStyle/>
          <a:p>
            <a:pPr marL="0" indent="185738" eaLnBrk="1" hangingPunct="1">
              <a:defRPr/>
            </a:pPr>
            <a:r>
              <a:rPr lang="en-US" sz="3200" b="1" dirty="0"/>
              <a:t>Practical Implementation</a:t>
            </a:r>
            <a:br>
              <a:rPr lang="en-US" sz="3200" b="1" dirty="0"/>
            </a:br>
            <a:r>
              <a:rPr lang="en-US" sz="3200" b="1" dirty="0"/>
              <a:t> of ERM</a:t>
            </a:r>
            <a:endParaRPr lang="en-US" sz="2800" b="1" dirty="0"/>
          </a:p>
        </p:txBody>
      </p:sp>
      <p:sp>
        <p:nvSpPr>
          <p:cNvPr id="22534" name="Rectangle 6"/>
          <p:cNvSpPr>
            <a:spLocks noGrp="1" noChangeArrowheads="1"/>
          </p:cNvSpPr>
          <p:nvPr>
            <p:ph type="subTitle" idx="1"/>
          </p:nvPr>
        </p:nvSpPr>
        <p:spPr>
          <a:xfrm>
            <a:off x="2411760" y="4265801"/>
            <a:ext cx="5408613" cy="1138773"/>
          </a:xfrm>
        </p:spPr>
        <p:txBody>
          <a:bodyPr/>
          <a:lstStyle/>
          <a:p>
            <a:pPr eaLnBrk="1" hangingPunct="1"/>
            <a:r>
              <a:rPr lang="en-US" sz="2000" dirty="0"/>
              <a:t>MEFMI Workshop on ERM </a:t>
            </a:r>
          </a:p>
          <a:p>
            <a:pPr eaLnBrk="1" hangingPunct="1"/>
            <a:r>
              <a:rPr lang="en-US" sz="2000" dirty="0"/>
              <a:t>for Central Banks</a:t>
            </a:r>
          </a:p>
          <a:p>
            <a:pPr eaLnBrk="1" hangingPunct="1"/>
            <a:r>
              <a:rPr lang="en-US" sz="2000" dirty="0"/>
              <a:t>Kigali, Rwanda, March 2014</a:t>
            </a:r>
          </a:p>
        </p:txBody>
      </p:sp>
      <p:sp>
        <p:nvSpPr>
          <p:cNvPr id="14339" name="Freeform 4"/>
          <p:cNvSpPr>
            <a:spLocks/>
          </p:cNvSpPr>
          <p:nvPr/>
        </p:nvSpPr>
        <p:spPr bwMode="auto">
          <a:xfrm>
            <a:off x="1891030" y="2132856"/>
            <a:ext cx="473075" cy="2314575"/>
          </a:xfrm>
          <a:custGeom>
            <a:avLst/>
            <a:gdLst>
              <a:gd name="T0" fmla="*/ 196850 w 298"/>
              <a:gd name="T1" fmla="*/ 0 h 1458"/>
              <a:gd name="T2" fmla="*/ 0 w 298"/>
              <a:gd name="T3" fmla="*/ 1588 h 1458"/>
              <a:gd name="T4" fmla="*/ 0 w 298"/>
              <a:gd name="T5" fmla="*/ 2309813 h 1458"/>
              <a:gd name="T6" fmla="*/ 473075 w 298"/>
              <a:gd name="T7" fmla="*/ 2314575 h 1458"/>
              <a:gd name="T8" fmla="*/ 0 60000 65536"/>
              <a:gd name="T9" fmla="*/ 0 60000 65536"/>
              <a:gd name="T10" fmla="*/ 0 60000 65536"/>
              <a:gd name="T11" fmla="*/ 0 60000 65536"/>
              <a:gd name="T12" fmla="*/ 0 w 298"/>
              <a:gd name="T13" fmla="*/ 0 h 1458"/>
              <a:gd name="T14" fmla="*/ 298 w 298"/>
              <a:gd name="T15" fmla="*/ 1458 h 1458"/>
            </a:gdLst>
            <a:ahLst/>
            <a:cxnLst>
              <a:cxn ang="T8">
                <a:pos x="T0" y="T1"/>
              </a:cxn>
              <a:cxn ang="T9">
                <a:pos x="T2" y="T3"/>
              </a:cxn>
              <a:cxn ang="T10">
                <a:pos x="T4" y="T5"/>
              </a:cxn>
              <a:cxn ang="T11">
                <a:pos x="T6" y="T7"/>
              </a:cxn>
            </a:cxnLst>
            <a:rect l="T12" t="T13" r="T14" b="T15"/>
            <a:pathLst>
              <a:path w="298" h="1458">
                <a:moveTo>
                  <a:pt x="124" y="0"/>
                </a:moveTo>
                <a:lnTo>
                  <a:pt x="0" y="1"/>
                </a:lnTo>
                <a:lnTo>
                  <a:pt x="0" y="1455"/>
                </a:lnTo>
                <a:lnTo>
                  <a:pt x="298" y="1458"/>
                </a:lnTo>
              </a:path>
            </a:pathLst>
          </a:custGeom>
          <a:noFill/>
          <a:ln w="22225">
            <a:solidFill>
              <a:srgbClr val="000099"/>
            </a:solidFill>
            <a:round/>
            <a:headEnd type="oval" w="med" len="med"/>
            <a:tailEnd type="oval" w="med" len="med"/>
          </a:ln>
        </p:spPr>
        <p:txBody>
          <a:bodyPr/>
          <a:lstStyle/>
          <a:p>
            <a:pPr fontAlgn="base">
              <a:spcBef>
                <a:spcPct val="0"/>
              </a:spcBef>
              <a:spcAft>
                <a:spcPct val="0"/>
              </a:spcAft>
            </a:pPr>
            <a:endParaRPr lang="en-US" sz="2400" dirty="0">
              <a:solidFill>
                <a:srgbClr val="000000"/>
              </a:solidFill>
              <a:latin typeface="Times New Roman" pitchFamily="18" charset="0"/>
            </a:endParaRPr>
          </a:p>
        </p:txBody>
      </p:sp>
      <p:sp>
        <p:nvSpPr>
          <p:cNvPr id="2" name="TextBox 1"/>
          <p:cNvSpPr txBox="1"/>
          <p:nvPr/>
        </p:nvSpPr>
        <p:spPr>
          <a:xfrm>
            <a:off x="827584" y="5805264"/>
            <a:ext cx="3456384" cy="923330"/>
          </a:xfrm>
          <a:prstGeom prst="rect">
            <a:avLst/>
          </a:prstGeom>
          <a:noFill/>
        </p:spPr>
        <p:txBody>
          <a:bodyPr wrap="square" rtlCol="0">
            <a:spAutoFit/>
          </a:bodyPr>
          <a:lstStyle/>
          <a:p>
            <a:r>
              <a:rPr lang="en-US" dirty="0"/>
              <a:t>Andre Bezuidenhout</a:t>
            </a:r>
          </a:p>
          <a:p>
            <a:r>
              <a:rPr lang="en-US" dirty="0"/>
              <a:t>South African Reserve Bank</a:t>
            </a:r>
          </a:p>
          <a:p>
            <a:endParaRPr lang="en-ZA" dirty="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136904" cy="476250"/>
          </a:xfrm>
        </p:spPr>
        <p:txBody>
          <a:bodyPr/>
          <a:lstStyle/>
          <a:p>
            <a:pPr algn="ctr"/>
            <a:r>
              <a:rPr lang="en-ZA" sz="2800" b="1" dirty="0"/>
              <a:t>King Report – Governance of Risk</a:t>
            </a:r>
          </a:p>
        </p:txBody>
      </p:sp>
      <p:sp>
        <p:nvSpPr>
          <p:cNvPr id="3" name="Content Placeholder 2"/>
          <p:cNvSpPr>
            <a:spLocks noGrp="1"/>
          </p:cNvSpPr>
          <p:nvPr>
            <p:ph idx="1"/>
          </p:nvPr>
        </p:nvSpPr>
        <p:spPr>
          <a:xfrm>
            <a:off x="395536" y="836712"/>
            <a:ext cx="8136904" cy="5544616"/>
          </a:xfrm>
        </p:spPr>
        <p:txBody>
          <a:bodyPr/>
          <a:lstStyle/>
          <a:p>
            <a:pPr marL="0" indent="0" algn="just">
              <a:buNone/>
            </a:pPr>
            <a:r>
              <a:rPr lang="en-GB" sz="2400" b="1" dirty="0">
                <a:effectLst/>
              </a:rPr>
              <a:t>Risk assessment</a:t>
            </a:r>
            <a:endParaRPr lang="en-ZA" sz="2400" dirty="0">
              <a:effectLst/>
            </a:endParaRPr>
          </a:p>
          <a:p>
            <a:pPr algn="just"/>
            <a:r>
              <a:rPr lang="en-ZA" sz="2000" dirty="0">
                <a:effectLst/>
              </a:rPr>
              <a:t>A systematic, documented, formal risk assessment should be conducted at </a:t>
            </a:r>
            <a:r>
              <a:rPr lang="en-ZA" sz="2000" b="1" dirty="0">
                <a:effectLst/>
              </a:rPr>
              <a:t>least once a year</a:t>
            </a:r>
            <a:r>
              <a:rPr lang="en-ZA" sz="2000" dirty="0">
                <a:effectLst/>
              </a:rPr>
              <a:t>; and be continually reviewed, updated and applied. The outputs of risk assessments should provide the board and management with a realistic perspective of key risks and other material risks that the company faces.</a:t>
            </a:r>
          </a:p>
          <a:p>
            <a:pPr algn="just"/>
            <a:r>
              <a:rPr lang="en-ZA" sz="2000" dirty="0">
                <a:effectLst/>
              </a:rPr>
              <a:t>Following the risk evaluation process, </a:t>
            </a:r>
            <a:r>
              <a:rPr lang="en-ZA" sz="2000" b="1" dirty="0">
                <a:effectLst/>
              </a:rPr>
              <a:t>risks should be prioritised </a:t>
            </a:r>
            <a:r>
              <a:rPr lang="en-ZA" sz="2000" dirty="0">
                <a:effectLst/>
              </a:rPr>
              <a:t>and ranked to focus the </a:t>
            </a:r>
            <a:r>
              <a:rPr lang="en-ZA" sz="2000" b="1" dirty="0">
                <a:effectLst/>
              </a:rPr>
              <a:t>responses</a:t>
            </a:r>
            <a:r>
              <a:rPr lang="en-ZA" sz="2000" dirty="0">
                <a:effectLst/>
              </a:rPr>
              <a:t> and interventions on those risks outside the board’s risk tolerance limits.</a:t>
            </a:r>
          </a:p>
          <a:p>
            <a:pPr algn="just"/>
            <a:r>
              <a:rPr lang="en-ZA" sz="2000" dirty="0">
                <a:effectLst/>
              </a:rPr>
              <a:t>Risk assessments produce the required information for the ensuing risk management responses and interventions. Therefore, it is critical that the risk assessment process is </a:t>
            </a:r>
            <a:r>
              <a:rPr lang="en-ZA" sz="2000" b="1" dirty="0">
                <a:effectLst/>
              </a:rPr>
              <a:t>comprehensive, accurate, thorough and complete.</a:t>
            </a:r>
            <a:r>
              <a:rPr lang="en-ZA" sz="2000" dirty="0">
                <a:effectLst/>
              </a:rPr>
              <a:t> Risk assessments should not rely only on the perceptions of a group of managers. Risk assessments should include the use of data analysis, business indicators, market information, loss data, scenario planning and portfolio analysis.</a:t>
            </a:r>
          </a:p>
        </p:txBody>
      </p:sp>
    </p:spTree>
    <p:extLst>
      <p:ext uri="{BB962C8B-B14F-4D97-AF65-F5344CB8AC3E}">
        <p14:creationId xmlns:p14="http://schemas.microsoft.com/office/powerpoint/2010/main" val="1608957997"/>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136904" cy="476250"/>
          </a:xfrm>
        </p:spPr>
        <p:txBody>
          <a:bodyPr/>
          <a:lstStyle/>
          <a:p>
            <a:pPr algn="ctr"/>
            <a:r>
              <a:rPr lang="en-ZA" b="1" dirty="0"/>
              <a:t>King Report – Governance of Risk</a:t>
            </a:r>
          </a:p>
        </p:txBody>
      </p:sp>
      <p:sp>
        <p:nvSpPr>
          <p:cNvPr id="3" name="Content Placeholder 2"/>
          <p:cNvSpPr>
            <a:spLocks noGrp="1"/>
          </p:cNvSpPr>
          <p:nvPr>
            <p:ph idx="1"/>
          </p:nvPr>
        </p:nvSpPr>
        <p:spPr>
          <a:xfrm>
            <a:off x="395536" y="908720"/>
            <a:ext cx="7488832" cy="5400600"/>
          </a:xfrm>
        </p:spPr>
        <p:txBody>
          <a:bodyPr/>
          <a:lstStyle/>
          <a:p>
            <a:pPr marL="0" indent="0" algn="just">
              <a:buNone/>
            </a:pPr>
            <a:r>
              <a:rPr lang="en-GB" sz="2400" b="1" dirty="0">
                <a:effectLst/>
              </a:rPr>
              <a:t>Risk assessment</a:t>
            </a:r>
            <a:endParaRPr lang="en-ZA" sz="2400" dirty="0">
              <a:effectLst/>
            </a:endParaRPr>
          </a:p>
          <a:p>
            <a:pPr algn="just"/>
            <a:r>
              <a:rPr lang="en-ZA" sz="1800" dirty="0">
                <a:effectLst/>
              </a:rPr>
              <a:t>Risk assessments should not adopt a conceptual view or limit itself to a fixed list of risk categories. Risk assessment is most effective when it is directed towards a strategic or business objective. In order to achieve this, the risk assessment process should involve the consideration of risks affecting the various income streams, the critical business processes, critical dependencies of the business, the sustainability dimensions of the business, and the legitimate interests and expectations of stakeholders.</a:t>
            </a:r>
          </a:p>
          <a:p>
            <a:pPr algn="just"/>
            <a:r>
              <a:rPr lang="en-ZA" sz="1800" dirty="0">
                <a:effectLst/>
              </a:rPr>
              <a:t>Risk assessments should adopt a </a:t>
            </a:r>
            <a:r>
              <a:rPr lang="en-ZA" sz="1800" b="1" dirty="0">
                <a:effectLst/>
              </a:rPr>
              <a:t>top-down</a:t>
            </a:r>
            <a:r>
              <a:rPr lang="en-ZA" sz="1800" dirty="0">
                <a:effectLst/>
              </a:rPr>
              <a:t> approach, but should not be limited to strategic and high-end risks only. Operational risk management should be part of the risk management plan. Therefore, the risk assessment process should impact all operational levels.</a:t>
            </a:r>
          </a:p>
          <a:p>
            <a:pPr algn="just"/>
            <a:r>
              <a:rPr lang="en-ZA" sz="1800" dirty="0">
                <a:effectLst/>
              </a:rPr>
              <a:t>The board should regularly receive and review a </a:t>
            </a:r>
            <a:r>
              <a:rPr lang="en-ZA" sz="1800" b="1" dirty="0">
                <a:effectLst/>
              </a:rPr>
              <a:t>register of the company’s key risks.</a:t>
            </a:r>
            <a:r>
              <a:rPr lang="en-ZA" sz="1800" dirty="0">
                <a:effectLst/>
              </a:rPr>
              <a:t> It is important that the risk information presented to the board includes a profile of aggregated risks, correlated risks and risk concentrations.</a:t>
            </a:r>
          </a:p>
          <a:p>
            <a:endParaRPr lang="en-ZA" dirty="0"/>
          </a:p>
        </p:txBody>
      </p:sp>
    </p:spTree>
    <p:extLst>
      <p:ext uri="{BB962C8B-B14F-4D97-AF65-F5344CB8AC3E}">
        <p14:creationId xmlns:p14="http://schemas.microsoft.com/office/powerpoint/2010/main" val="2242627192"/>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496944" cy="851002"/>
          </a:xfrm>
        </p:spPr>
        <p:txBody>
          <a:bodyPr/>
          <a:lstStyle/>
          <a:p>
            <a:pPr marL="0" indent="0" algn="ctr"/>
            <a:r>
              <a:rPr lang="en-US" sz="2800" b="1" dirty="0"/>
              <a:t>Establish Terms of Reference (ToR) </a:t>
            </a:r>
            <a:br>
              <a:rPr lang="en-US" sz="2800" b="1" dirty="0"/>
            </a:br>
            <a:r>
              <a:rPr lang="en-US" sz="2800" b="1" dirty="0"/>
              <a:t>for the Board Risk Committee</a:t>
            </a:r>
            <a:endParaRPr lang="en-ZA" sz="2800" b="1" dirty="0"/>
          </a:p>
        </p:txBody>
      </p:sp>
      <p:sp>
        <p:nvSpPr>
          <p:cNvPr id="4" name="Content Placeholder 3"/>
          <p:cNvSpPr>
            <a:spLocks noGrp="1"/>
          </p:cNvSpPr>
          <p:nvPr>
            <p:ph idx="1"/>
          </p:nvPr>
        </p:nvSpPr>
        <p:spPr>
          <a:xfrm>
            <a:off x="395536" y="1268760"/>
            <a:ext cx="7272808" cy="4882243"/>
          </a:xfrm>
        </p:spPr>
        <p:txBody>
          <a:bodyPr/>
          <a:lstStyle/>
          <a:p>
            <a:r>
              <a:rPr lang="en-US" sz="2000" dirty="0"/>
              <a:t>Composition</a:t>
            </a:r>
          </a:p>
          <a:p>
            <a:r>
              <a:rPr lang="en-US" sz="2000" dirty="0"/>
              <a:t>Purpose</a:t>
            </a:r>
          </a:p>
          <a:p>
            <a:r>
              <a:rPr lang="en-US" sz="2000" dirty="0"/>
              <a:t>Authority</a:t>
            </a:r>
          </a:p>
          <a:p>
            <a:r>
              <a:rPr lang="en-US" sz="2000" dirty="0"/>
              <a:t>Responsibilities</a:t>
            </a:r>
          </a:p>
          <a:p>
            <a:pPr indent="19050">
              <a:buFont typeface="Arial" pitchFamily="34" charset="0"/>
              <a:buChar char="─"/>
              <a:tabLst>
                <a:tab pos="712788" algn="l"/>
                <a:tab pos="714375" algn="l"/>
              </a:tabLst>
            </a:pPr>
            <a:r>
              <a:rPr lang="en-US" sz="2000" dirty="0"/>
              <a:t>	Risk management function, Ethics function</a:t>
            </a:r>
          </a:p>
          <a:p>
            <a:r>
              <a:rPr lang="en-US" sz="2000" dirty="0"/>
              <a:t>Meeting procedures</a:t>
            </a:r>
          </a:p>
          <a:p>
            <a:pPr indent="19050">
              <a:buFont typeface="Arial" pitchFamily="34" charset="0"/>
              <a:buChar char="─"/>
              <a:tabLst>
                <a:tab pos="714375" algn="l"/>
              </a:tabLst>
            </a:pPr>
            <a:r>
              <a:rPr lang="en-US" sz="2000" dirty="0"/>
              <a:t>	Frequency, Attendance, Agenda and minutes, 	Quorum and voting</a:t>
            </a:r>
          </a:p>
          <a:p>
            <a:r>
              <a:rPr lang="en-US" sz="2000" dirty="0"/>
              <a:t>Remuneration</a:t>
            </a:r>
          </a:p>
          <a:p>
            <a:r>
              <a:rPr lang="en-US" sz="2000" dirty="0"/>
              <a:t>Evaluation</a:t>
            </a:r>
            <a:endParaRPr lang="en-ZA" sz="2000" dirty="0"/>
          </a:p>
        </p:txBody>
      </p:sp>
    </p:spTree>
    <p:extLst>
      <p:ext uri="{BB962C8B-B14F-4D97-AF65-F5344CB8AC3E}">
        <p14:creationId xmlns:p14="http://schemas.microsoft.com/office/powerpoint/2010/main" val="372302064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496944" cy="824841"/>
          </a:xfrm>
        </p:spPr>
        <p:txBody>
          <a:bodyPr/>
          <a:lstStyle/>
          <a:p>
            <a:pPr marL="0" indent="0" algn="ctr"/>
            <a:r>
              <a:rPr lang="en-US" sz="2800" b="1" dirty="0"/>
              <a:t>Typical responsibilities of the</a:t>
            </a:r>
            <a:br>
              <a:rPr lang="en-US" sz="2800" b="1" dirty="0"/>
            </a:br>
            <a:r>
              <a:rPr lang="en-US" sz="2800" b="1" dirty="0"/>
              <a:t> Board Risk Committee </a:t>
            </a:r>
            <a:endParaRPr lang="en-ZA" sz="2800" b="1" dirty="0"/>
          </a:p>
        </p:txBody>
      </p:sp>
      <p:sp>
        <p:nvSpPr>
          <p:cNvPr id="4" name="Content Placeholder 3"/>
          <p:cNvSpPr>
            <a:spLocks noGrp="1"/>
          </p:cNvSpPr>
          <p:nvPr>
            <p:ph idx="1"/>
          </p:nvPr>
        </p:nvSpPr>
        <p:spPr>
          <a:xfrm>
            <a:off x="251520" y="1340768"/>
            <a:ext cx="7920880" cy="4882243"/>
          </a:xfrm>
        </p:spPr>
        <p:txBody>
          <a:bodyPr/>
          <a:lstStyle/>
          <a:p>
            <a:pPr marL="0" lvl="2" indent="266700">
              <a:buClr>
                <a:schemeClr val="accent1"/>
              </a:buClr>
              <a:buSzPct val="55000"/>
              <a:buFont typeface="Wingdings" pitchFamily="2" charset="2"/>
              <a:buChar char="n"/>
              <a:tabLst>
                <a:tab pos="266700" algn="l"/>
              </a:tabLst>
            </a:pPr>
            <a:r>
              <a:rPr lang="en-ZA" sz="1900" dirty="0">
                <a:effectLst/>
              </a:rPr>
              <a:t>Receive reports on risk management in the organisation, as it 	pertains to all risk categories, including strategic, reputational, 	operational and financial risk</a:t>
            </a:r>
          </a:p>
          <a:p>
            <a:pPr marL="0" indent="266700">
              <a:tabLst>
                <a:tab pos="266700" algn="l"/>
              </a:tabLst>
            </a:pPr>
            <a:r>
              <a:rPr lang="en-ZA" sz="1900" dirty="0">
                <a:effectLst/>
              </a:rPr>
              <a:t>Evaluate the organisation’s Risk Management Policy and 	Financial Risk Management Policy</a:t>
            </a:r>
          </a:p>
          <a:p>
            <a:pPr marL="0" indent="266700">
              <a:tabLst>
                <a:tab pos="266700" algn="l"/>
              </a:tabLst>
            </a:pPr>
            <a:r>
              <a:rPr lang="en-ZA" sz="1900" dirty="0">
                <a:effectLst/>
              </a:rPr>
              <a:t>Monitor that the Risk Management Policy and Financial Risk 	Management Policy are implemented and complied with</a:t>
            </a:r>
          </a:p>
          <a:p>
            <a:pPr marL="266700" indent="-266700">
              <a:tabLst>
                <a:tab pos="266700" algn="l"/>
              </a:tabLst>
            </a:pPr>
            <a:r>
              <a:rPr lang="en-ZA" sz="1900" dirty="0">
                <a:effectLst/>
              </a:rPr>
              <a:t>Monitor that risk assessments are performed and reviewed on a continuous basis</a:t>
            </a:r>
          </a:p>
          <a:p>
            <a:pPr marL="0" indent="266700">
              <a:tabLst>
                <a:tab pos="266700" algn="l"/>
              </a:tabLst>
            </a:pPr>
            <a:r>
              <a:rPr lang="en-ZA" sz="1900" dirty="0">
                <a:effectLst/>
              </a:rPr>
              <a:t>Review the adequacy and effectiveness of risk management 	processes and reporting systems</a:t>
            </a:r>
          </a:p>
          <a:p>
            <a:pPr marL="266700" lvl="2" indent="-266700">
              <a:buClr>
                <a:schemeClr val="accent1"/>
              </a:buClr>
              <a:buSzPct val="55000"/>
              <a:buFont typeface="Wingdings" pitchFamily="2" charset="2"/>
              <a:buChar char="n"/>
              <a:tabLst>
                <a:tab pos="266700" algn="l"/>
              </a:tabLst>
            </a:pPr>
            <a:r>
              <a:rPr lang="en-ZA" sz="1900" dirty="0">
                <a:effectLst/>
              </a:rPr>
              <a:t>Review the risk profile of the organisation and key risks faced</a:t>
            </a:r>
          </a:p>
          <a:p>
            <a:pPr marL="0" lvl="2" indent="266700">
              <a:buClr>
                <a:schemeClr val="accent1"/>
              </a:buClr>
              <a:buSzPct val="55000"/>
              <a:buFont typeface="Wingdings" pitchFamily="2" charset="2"/>
              <a:buChar char="n"/>
              <a:tabLst>
                <a:tab pos="266700" algn="l"/>
              </a:tabLst>
            </a:pPr>
            <a:r>
              <a:rPr lang="en-ZA" sz="1900" dirty="0">
                <a:effectLst/>
              </a:rPr>
              <a:t>Monitor that the executive considers and implements appropriate risk 	mitigating measures</a:t>
            </a:r>
          </a:p>
          <a:p>
            <a:pPr marL="0" lvl="2" indent="0">
              <a:buClr>
                <a:schemeClr val="accent1"/>
              </a:buClr>
              <a:buSzPct val="55000"/>
              <a:buNone/>
              <a:tabLst>
                <a:tab pos="266700" algn="l"/>
              </a:tabLst>
            </a:pPr>
            <a:br>
              <a:rPr lang="en-ZA" sz="1800" dirty="0">
                <a:effectLst/>
              </a:rPr>
            </a:br>
            <a:endParaRPr lang="en-ZA" sz="1800" dirty="0">
              <a:effectLst/>
            </a:endParaRPr>
          </a:p>
          <a:p>
            <a:pPr marL="0" indent="266700">
              <a:tabLst>
                <a:tab pos="266700" algn="l"/>
              </a:tabLst>
            </a:pPr>
            <a:endParaRPr lang="en-ZA" sz="1800" dirty="0">
              <a:effectLst/>
            </a:endParaRPr>
          </a:p>
          <a:p>
            <a:pPr marL="0" indent="266700">
              <a:tabLst>
                <a:tab pos="266700" algn="l"/>
              </a:tabLst>
            </a:pPr>
            <a:endParaRPr lang="en-ZA" sz="1800" dirty="0">
              <a:effectLst/>
            </a:endParaRPr>
          </a:p>
        </p:txBody>
      </p:sp>
    </p:spTree>
    <p:extLst>
      <p:ext uri="{BB962C8B-B14F-4D97-AF65-F5344CB8AC3E}">
        <p14:creationId xmlns:p14="http://schemas.microsoft.com/office/powerpoint/2010/main" val="46598673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87935"/>
            <a:ext cx="8424935" cy="824841"/>
          </a:xfrm>
        </p:spPr>
        <p:txBody>
          <a:bodyPr/>
          <a:lstStyle/>
          <a:p>
            <a:pPr marL="0" indent="0" algn="ctr"/>
            <a:r>
              <a:rPr lang="en-US" sz="2800" b="1" dirty="0"/>
              <a:t>Typical responsibilities of the</a:t>
            </a:r>
            <a:br>
              <a:rPr lang="en-US" sz="2800" b="1" dirty="0"/>
            </a:br>
            <a:r>
              <a:rPr lang="en-US" sz="2800" b="1" dirty="0"/>
              <a:t> Board Risk Committee (Contd.)</a:t>
            </a:r>
            <a:endParaRPr lang="en-ZA" sz="2800" b="1" dirty="0"/>
          </a:p>
        </p:txBody>
      </p:sp>
      <p:sp>
        <p:nvSpPr>
          <p:cNvPr id="4" name="Content Placeholder 3"/>
          <p:cNvSpPr>
            <a:spLocks noGrp="1"/>
          </p:cNvSpPr>
          <p:nvPr>
            <p:ph idx="1"/>
          </p:nvPr>
        </p:nvSpPr>
        <p:spPr>
          <a:xfrm>
            <a:off x="323528" y="1556792"/>
            <a:ext cx="7992888" cy="4882243"/>
          </a:xfrm>
        </p:spPr>
        <p:txBody>
          <a:bodyPr/>
          <a:lstStyle/>
          <a:p>
            <a:pPr marL="265113" lvl="2" indent="-265113">
              <a:buClr>
                <a:schemeClr val="accent1"/>
              </a:buClr>
              <a:buSzPct val="55000"/>
              <a:buFont typeface="Wingdings" pitchFamily="2" charset="2"/>
              <a:buChar char="n"/>
              <a:tabLst>
                <a:tab pos="266700" algn="l"/>
              </a:tabLst>
            </a:pPr>
            <a:r>
              <a:rPr lang="en-ZA" sz="2000" dirty="0">
                <a:effectLst/>
              </a:rPr>
              <a:t>Monitor the effectiveness of the system for monitoring compliance with legislation and policies of the Group.</a:t>
            </a:r>
          </a:p>
          <a:p>
            <a:pPr marL="265113" lvl="2" indent="-265113">
              <a:buClr>
                <a:schemeClr val="accent1"/>
              </a:buClr>
              <a:buSzPct val="55000"/>
              <a:buFont typeface="Wingdings" pitchFamily="2" charset="2"/>
              <a:buChar char="n"/>
              <a:tabLst>
                <a:tab pos="266700" algn="l"/>
              </a:tabLst>
            </a:pPr>
            <a:r>
              <a:rPr lang="en-ZA" sz="2000" dirty="0">
                <a:effectLst/>
              </a:rPr>
              <a:t>Monitor the status of the organisation’s disaster recovery and business continuity plans</a:t>
            </a:r>
          </a:p>
          <a:p>
            <a:pPr marL="0" lvl="2" indent="266700">
              <a:buClr>
                <a:schemeClr val="accent1"/>
              </a:buClr>
              <a:buSzPct val="55000"/>
              <a:buFont typeface="Wingdings" pitchFamily="2" charset="2"/>
              <a:buChar char="n"/>
              <a:tabLst>
                <a:tab pos="266700" algn="l"/>
              </a:tabLst>
            </a:pPr>
            <a:r>
              <a:rPr lang="en-ZA" sz="2000" dirty="0">
                <a:effectLst/>
              </a:rPr>
              <a:t>Report to the Board on the effectiveness of the system and 	process of risk management</a:t>
            </a:r>
          </a:p>
          <a:p>
            <a:pPr marL="266700" lvl="2" indent="-266700">
              <a:buClr>
                <a:schemeClr val="accent1"/>
              </a:buClr>
              <a:buSzPct val="55000"/>
              <a:buFont typeface="Wingdings" pitchFamily="2" charset="2"/>
              <a:buChar char="n"/>
              <a:tabLst>
                <a:tab pos="266700" algn="l"/>
              </a:tabLst>
            </a:pPr>
            <a:r>
              <a:rPr lang="en-ZA" sz="2000" dirty="0">
                <a:effectLst/>
              </a:rPr>
              <a:t>Review the risk management report that is to be included in the </a:t>
            </a:r>
            <a:r>
              <a:rPr lang="en-ZA" sz="2000" i="1" dirty="0">
                <a:effectLst/>
              </a:rPr>
              <a:t>Annual Report/Integrated Report</a:t>
            </a:r>
            <a:r>
              <a:rPr lang="en-ZA" sz="2000" dirty="0">
                <a:effectLst/>
              </a:rPr>
              <a:t> of the organisation</a:t>
            </a:r>
          </a:p>
          <a:p>
            <a:pPr marL="0" lvl="2" indent="266700">
              <a:buClr>
                <a:schemeClr val="accent1"/>
              </a:buClr>
              <a:buSzPct val="55000"/>
              <a:buFont typeface="Wingdings" pitchFamily="2" charset="2"/>
              <a:buChar char="n"/>
              <a:tabLst>
                <a:tab pos="266700" algn="l"/>
              </a:tabLst>
            </a:pPr>
            <a:r>
              <a:rPr lang="en-ZA" sz="2000" dirty="0">
                <a:effectLst/>
              </a:rPr>
              <a:t>Monitor that the executive has implemented processes to 	identify and, as appropriate, respond to exogenous risks</a:t>
            </a:r>
          </a:p>
          <a:p>
            <a:pPr marL="0" lvl="2" indent="266700">
              <a:buClr>
                <a:schemeClr val="accent1"/>
              </a:buClr>
              <a:buSzPct val="55000"/>
              <a:buFont typeface="Wingdings" pitchFamily="2" charset="2"/>
              <a:buChar char="n"/>
              <a:tabLst>
                <a:tab pos="266700" algn="l"/>
              </a:tabLst>
            </a:pPr>
            <a:r>
              <a:rPr lang="en-ZA" sz="2000" dirty="0">
                <a:effectLst/>
              </a:rPr>
              <a:t>Monitor that continual risk monitoring by the executive takes 	place</a:t>
            </a:r>
          </a:p>
          <a:p>
            <a:pPr marL="0" lvl="2" indent="266700">
              <a:buClr>
                <a:schemeClr val="accent1"/>
              </a:buClr>
              <a:buSzPct val="55000"/>
              <a:buFont typeface="Wingdings" pitchFamily="2" charset="2"/>
              <a:buChar char="n"/>
              <a:tabLst>
                <a:tab pos="266700" algn="l"/>
              </a:tabLst>
            </a:pPr>
            <a:endParaRPr lang="en-ZA" sz="2000" dirty="0">
              <a:effectLst/>
            </a:endParaRPr>
          </a:p>
          <a:p>
            <a:pPr marL="0" indent="266700">
              <a:tabLst>
                <a:tab pos="266700" algn="l"/>
              </a:tabLst>
            </a:pPr>
            <a:endParaRPr lang="en-ZA" sz="2000" dirty="0">
              <a:effectLst/>
            </a:endParaRPr>
          </a:p>
          <a:p>
            <a:pPr marL="0" indent="266700">
              <a:tabLst>
                <a:tab pos="266700" algn="l"/>
              </a:tabLst>
            </a:pPr>
            <a:endParaRPr lang="en-ZA" sz="2000" dirty="0">
              <a:effectLst/>
            </a:endParaRPr>
          </a:p>
        </p:txBody>
      </p:sp>
    </p:spTree>
    <p:extLst>
      <p:ext uri="{BB962C8B-B14F-4D97-AF65-F5344CB8AC3E}">
        <p14:creationId xmlns:p14="http://schemas.microsoft.com/office/powerpoint/2010/main" val="4163102042"/>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848872" cy="824841"/>
          </a:xfrm>
        </p:spPr>
        <p:txBody>
          <a:bodyPr/>
          <a:lstStyle/>
          <a:p>
            <a:pPr marL="0" indent="0" algn="ctr"/>
            <a:r>
              <a:rPr lang="en-US" sz="2800" b="1" dirty="0"/>
              <a:t>Establish Management Buy-in for a culture of risk intelligence</a:t>
            </a:r>
            <a:endParaRPr lang="en-ZA" sz="2800" b="1" dirty="0"/>
          </a:p>
        </p:txBody>
      </p:sp>
      <p:sp>
        <p:nvSpPr>
          <p:cNvPr id="4" name="Content Placeholder 3"/>
          <p:cNvSpPr>
            <a:spLocks noGrp="1"/>
          </p:cNvSpPr>
          <p:nvPr>
            <p:ph idx="1"/>
          </p:nvPr>
        </p:nvSpPr>
        <p:spPr>
          <a:xfrm>
            <a:off x="467544" y="1268760"/>
            <a:ext cx="7704856" cy="4882243"/>
          </a:xfrm>
        </p:spPr>
        <p:txBody>
          <a:bodyPr/>
          <a:lstStyle/>
          <a:p>
            <a:pPr marL="265113" lvl="2" indent="-265113">
              <a:buClr>
                <a:schemeClr val="accent1"/>
              </a:buClr>
              <a:buSzPct val="55000"/>
              <a:buFont typeface="Wingdings" pitchFamily="2" charset="2"/>
              <a:buChar char="n"/>
              <a:tabLst>
                <a:tab pos="266700" algn="l"/>
              </a:tabLst>
            </a:pPr>
            <a:r>
              <a:rPr lang="en-ZA" sz="2000" dirty="0">
                <a:effectLst/>
              </a:rPr>
              <a:t>Conduct one-on-one meetings and team workshops to promote awareness of the importance of the approach</a:t>
            </a:r>
          </a:p>
          <a:p>
            <a:pPr marL="0" lvl="2" indent="266700">
              <a:buClr>
                <a:schemeClr val="accent1"/>
              </a:buClr>
              <a:buSzPct val="55000"/>
              <a:buFont typeface="Wingdings" pitchFamily="2" charset="2"/>
              <a:buChar char="n"/>
              <a:tabLst>
                <a:tab pos="266700" algn="l"/>
              </a:tabLst>
            </a:pPr>
            <a:r>
              <a:rPr lang="en-US" sz="2000" dirty="0">
                <a:effectLst/>
              </a:rPr>
              <a:t>Use realistic examples from their own operational area</a:t>
            </a:r>
          </a:p>
          <a:p>
            <a:pPr marL="0" lvl="2" indent="266700">
              <a:buClr>
                <a:schemeClr val="accent1"/>
              </a:buClr>
              <a:buSzPct val="55000"/>
              <a:buFont typeface="Wingdings" pitchFamily="2" charset="2"/>
              <a:buChar char="n"/>
              <a:tabLst>
                <a:tab pos="266700" algn="l"/>
              </a:tabLst>
            </a:pPr>
            <a:r>
              <a:rPr lang="en-US" sz="2000" dirty="0">
                <a:effectLst/>
              </a:rPr>
              <a:t>Emphasise the principle that risk management remains their 	responsibility</a:t>
            </a:r>
          </a:p>
          <a:p>
            <a:pPr marL="0" lvl="2" indent="266700">
              <a:buClr>
                <a:schemeClr val="accent1"/>
              </a:buClr>
              <a:buSzPct val="55000"/>
              <a:buFont typeface="Wingdings" pitchFamily="2" charset="2"/>
              <a:buChar char="n"/>
              <a:tabLst>
                <a:tab pos="266700" algn="l"/>
              </a:tabLst>
            </a:pPr>
            <a:r>
              <a:rPr lang="en-US" sz="2000" dirty="0">
                <a:effectLst/>
              </a:rPr>
              <a:t>Spend sufficient time on role clarification, i.e. actual risk 	management, vs centralised coordination and facilitation vs	independent assurance</a:t>
            </a:r>
          </a:p>
          <a:p>
            <a:pPr marL="0" lvl="2" indent="266700">
              <a:buClr>
                <a:schemeClr val="accent1"/>
              </a:buClr>
              <a:buSzPct val="55000"/>
              <a:buFont typeface="Wingdings" pitchFamily="2" charset="2"/>
              <a:buChar char="n"/>
              <a:tabLst>
                <a:tab pos="266700" algn="l"/>
              </a:tabLst>
            </a:pPr>
            <a:r>
              <a:rPr lang="en-US" sz="2000" dirty="0">
                <a:effectLst/>
              </a:rPr>
              <a:t>Warn management that they will have increased workload  	initially, and then see benefits as risk intelligence is 	established</a:t>
            </a:r>
            <a:endParaRPr lang="en-ZA" sz="2000" dirty="0">
              <a:effectLst/>
            </a:endParaRPr>
          </a:p>
          <a:p>
            <a:pPr marL="0" lvl="2" indent="266700">
              <a:buClr>
                <a:schemeClr val="accent1"/>
              </a:buClr>
              <a:buSzPct val="55000"/>
              <a:buFont typeface="Wingdings" pitchFamily="2" charset="2"/>
              <a:buChar char="n"/>
              <a:tabLst>
                <a:tab pos="266700" algn="l"/>
              </a:tabLst>
            </a:pPr>
            <a:r>
              <a:rPr lang="en-ZA" sz="2000" dirty="0">
                <a:effectLst/>
              </a:rPr>
              <a:t>Be prepared to repeat the message over and over again</a:t>
            </a:r>
          </a:p>
          <a:p>
            <a:pPr marL="0" lvl="2" indent="266700">
              <a:buClr>
                <a:schemeClr val="accent1"/>
              </a:buClr>
              <a:buSzPct val="55000"/>
              <a:buFont typeface="Wingdings" pitchFamily="2" charset="2"/>
              <a:buChar char="n"/>
              <a:tabLst>
                <a:tab pos="266700" algn="l"/>
              </a:tabLst>
            </a:pPr>
            <a:endParaRPr lang="en-ZA" sz="2000" dirty="0">
              <a:effectLst/>
            </a:endParaRPr>
          </a:p>
          <a:p>
            <a:pPr marL="0" lvl="2" indent="266700">
              <a:buClr>
                <a:schemeClr val="accent1"/>
              </a:buClr>
              <a:buSzPct val="55000"/>
              <a:buFont typeface="Wingdings" pitchFamily="2" charset="2"/>
              <a:buChar char="n"/>
              <a:tabLst>
                <a:tab pos="266700" algn="l"/>
              </a:tabLst>
            </a:pPr>
            <a:endParaRPr lang="en-ZA" sz="2000" dirty="0">
              <a:effectLst/>
            </a:endParaRPr>
          </a:p>
          <a:p>
            <a:pPr marL="0" indent="266700">
              <a:tabLst>
                <a:tab pos="266700" algn="l"/>
              </a:tabLst>
            </a:pPr>
            <a:endParaRPr lang="en-ZA" sz="2000" dirty="0">
              <a:effectLst/>
            </a:endParaRPr>
          </a:p>
          <a:p>
            <a:pPr marL="0" indent="266700">
              <a:tabLst>
                <a:tab pos="266700" algn="l"/>
              </a:tabLst>
            </a:pPr>
            <a:endParaRPr lang="en-ZA" sz="2000" dirty="0">
              <a:effectLst/>
            </a:endParaRPr>
          </a:p>
        </p:txBody>
      </p:sp>
    </p:spTree>
    <p:extLst>
      <p:ext uri="{BB962C8B-B14F-4D97-AF65-F5344CB8AC3E}">
        <p14:creationId xmlns:p14="http://schemas.microsoft.com/office/powerpoint/2010/main" val="406651709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568952" cy="476250"/>
          </a:xfrm>
        </p:spPr>
        <p:txBody>
          <a:bodyPr/>
          <a:lstStyle/>
          <a:p>
            <a:pPr algn="ctr"/>
            <a:r>
              <a:rPr lang="en-ZA" sz="2800" b="1" dirty="0"/>
              <a:t>Roles and responsibilities</a:t>
            </a:r>
          </a:p>
        </p:txBody>
      </p:sp>
      <p:sp>
        <p:nvSpPr>
          <p:cNvPr id="3" name="Content Placeholder 2"/>
          <p:cNvSpPr>
            <a:spLocks noGrp="1"/>
          </p:cNvSpPr>
          <p:nvPr>
            <p:ph idx="1"/>
          </p:nvPr>
        </p:nvSpPr>
        <p:spPr>
          <a:xfrm>
            <a:off x="251520" y="764704"/>
            <a:ext cx="7776864" cy="4968552"/>
          </a:xfrm>
        </p:spPr>
        <p:txBody>
          <a:bodyPr/>
          <a:lstStyle/>
          <a:p>
            <a:pPr marL="0" lvl="2" indent="0" eaLnBrk="1" hangingPunct="1">
              <a:buClr>
                <a:schemeClr val="accent1"/>
              </a:buClr>
              <a:buSzPct val="60000"/>
              <a:buNone/>
              <a:defRPr/>
            </a:pPr>
            <a:r>
              <a:rPr lang="en-GB" sz="2400" b="1" dirty="0"/>
              <a:t>Heads of department and departmental management:</a:t>
            </a:r>
          </a:p>
          <a:p>
            <a:r>
              <a:rPr lang="en-GB" sz="2400" dirty="0"/>
              <a:t>Assume </a:t>
            </a:r>
            <a:r>
              <a:rPr lang="en-GB" sz="2400" b="1" dirty="0"/>
              <a:t>full responsibility </a:t>
            </a:r>
            <a:r>
              <a:rPr lang="en-GB" sz="2400" dirty="0"/>
              <a:t>for </a:t>
            </a:r>
            <a:r>
              <a:rPr lang="en-GB" sz="2400" b="1" dirty="0"/>
              <a:t>risk management</a:t>
            </a:r>
            <a:r>
              <a:rPr lang="en-GB" sz="2400" dirty="0"/>
              <a:t> in their respective departments;</a:t>
            </a:r>
          </a:p>
          <a:p>
            <a:r>
              <a:rPr lang="en-GB" sz="2400" dirty="0"/>
              <a:t>Ensure, in consultation with central ERM,  </a:t>
            </a:r>
            <a:r>
              <a:rPr lang="en-GB" sz="2400" b="1" dirty="0"/>
              <a:t>implementation</a:t>
            </a:r>
            <a:r>
              <a:rPr lang="en-GB" sz="2400" dirty="0"/>
              <a:t> and </a:t>
            </a:r>
            <a:r>
              <a:rPr lang="en-GB" sz="2400" b="1" dirty="0"/>
              <a:t>maintenance</a:t>
            </a:r>
            <a:r>
              <a:rPr lang="en-GB" sz="2400" dirty="0"/>
              <a:t> of and </a:t>
            </a:r>
            <a:r>
              <a:rPr lang="en-GB" sz="2400" b="1" dirty="0"/>
              <a:t>reporting</a:t>
            </a:r>
            <a:r>
              <a:rPr lang="en-GB" sz="2400" dirty="0"/>
              <a:t> on the </a:t>
            </a:r>
            <a:r>
              <a:rPr lang="en-GB" sz="2400" b="1" dirty="0"/>
              <a:t>risk management </a:t>
            </a:r>
            <a:r>
              <a:rPr lang="en-GB" sz="2400" dirty="0"/>
              <a:t>processes of the department;</a:t>
            </a:r>
          </a:p>
          <a:p>
            <a:r>
              <a:rPr lang="en-GB" sz="2400" dirty="0"/>
              <a:t>Designate a departmental </a:t>
            </a:r>
            <a:r>
              <a:rPr lang="en-GB" sz="2400" b="1" dirty="0"/>
              <a:t>risk management co-ordinator</a:t>
            </a:r>
            <a:r>
              <a:rPr lang="en-GB" sz="2400" dirty="0"/>
              <a:t> with an applicable seniority; and</a:t>
            </a:r>
          </a:p>
          <a:p>
            <a:r>
              <a:rPr lang="en-GB" sz="2400" dirty="0"/>
              <a:t>Ensure </a:t>
            </a:r>
            <a:r>
              <a:rPr lang="en-GB" sz="2400" b="1" dirty="0"/>
              <a:t>compliance</a:t>
            </a:r>
            <a:r>
              <a:rPr lang="en-GB" sz="2400" dirty="0"/>
              <a:t> with the </a:t>
            </a:r>
            <a:r>
              <a:rPr lang="en-GB" sz="2400" b="1" dirty="0"/>
              <a:t>Risk Management Policy</a:t>
            </a:r>
            <a:r>
              <a:rPr lang="en-GB" sz="2400" dirty="0"/>
              <a:t>.</a:t>
            </a:r>
          </a:p>
        </p:txBody>
      </p:sp>
    </p:spTree>
    <p:extLst>
      <p:ext uri="{BB962C8B-B14F-4D97-AF65-F5344CB8AC3E}">
        <p14:creationId xmlns:p14="http://schemas.microsoft.com/office/powerpoint/2010/main" val="4091132413"/>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908720"/>
            <a:ext cx="7488832" cy="4429125"/>
          </a:xfrm>
        </p:spPr>
        <p:txBody>
          <a:bodyPr/>
          <a:lstStyle/>
          <a:p>
            <a:pPr marL="0" indent="0" algn="just">
              <a:buNone/>
            </a:pPr>
            <a:r>
              <a:rPr lang="en-ZA" sz="2400" b="1" dirty="0"/>
              <a:t>Risk Management Co-ordinators are to:</a:t>
            </a:r>
          </a:p>
          <a:p>
            <a:pPr>
              <a:spcBef>
                <a:spcPts val="0"/>
              </a:spcBef>
            </a:pPr>
            <a:r>
              <a:rPr lang="en-GB" sz="2400" dirty="0"/>
              <a:t>Liaise with central ERM and serve as </a:t>
            </a:r>
            <a:r>
              <a:rPr lang="en-GB" sz="2400" b="1" dirty="0"/>
              <a:t>primary contact </a:t>
            </a:r>
            <a:r>
              <a:rPr lang="en-GB" sz="2400" dirty="0"/>
              <a:t>in their respective departments regarding </a:t>
            </a:r>
            <a:r>
              <a:rPr lang="en-GB" sz="2400" b="1" dirty="0"/>
              <a:t>risk management</a:t>
            </a:r>
            <a:r>
              <a:rPr lang="en-GB" sz="2400" dirty="0"/>
              <a:t>; and</a:t>
            </a:r>
          </a:p>
          <a:p>
            <a:pPr marL="0" indent="0">
              <a:spcBef>
                <a:spcPts val="0"/>
              </a:spcBef>
              <a:buNone/>
            </a:pPr>
            <a:endParaRPr lang="en-GB" sz="2400" dirty="0"/>
          </a:p>
          <a:p>
            <a:r>
              <a:rPr lang="en-GB" sz="2400" dirty="0"/>
              <a:t>Co-ordinate, in consultation with central ERM and respective heads of department, the </a:t>
            </a:r>
            <a:r>
              <a:rPr lang="en-GB" sz="2400" b="1" dirty="0"/>
              <a:t>implementation</a:t>
            </a:r>
            <a:r>
              <a:rPr lang="en-GB" sz="2400" dirty="0"/>
              <a:t>, </a:t>
            </a:r>
            <a:r>
              <a:rPr lang="en-GB" sz="2400" b="1" dirty="0"/>
              <a:t>maintenance</a:t>
            </a:r>
            <a:r>
              <a:rPr lang="en-GB" sz="2400" dirty="0"/>
              <a:t> of and </a:t>
            </a:r>
            <a:r>
              <a:rPr lang="en-GB" sz="2400" b="1" dirty="0"/>
              <a:t>reporting</a:t>
            </a:r>
            <a:r>
              <a:rPr lang="en-GB" sz="2400" dirty="0"/>
              <a:t> on </a:t>
            </a:r>
            <a:r>
              <a:rPr lang="en-GB" sz="2400" b="1" dirty="0"/>
              <a:t>risk management </a:t>
            </a:r>
            <a:r>
              <a:rPr lang="en-GB" sz="2400" dirty="0"/>
              <a:t>in their respective departments.</a:t>
            </a:r>
          </a:p>
          <a:p>
            <a:endParaRPr lang="en-ZA" sz="2400" dirty="0"/>
          </a:p>
        </p:txBody>
      </p:sp>
      <p:sp>
        <p:nvSpPr>
          <p:cNvPr id="4" name="Title 3"/>
          <p:cNvSpPr>
            <a:spLocks noGrp="1"/>
          </p:cNvSpPr>
          <p:nvPr>
            <p:ph type="title"/>
          </p:nvPr>
        </p:nvSpPr>
        <p:spPr>
          <a:xfrm>
            <a:off x="323528" y="188640"/>
            <a:ext cx="8280920" cy="476250"/>
          </a:xfrm>
        </p:spPr>
        <p:txBody>
          <a:bodyPr/>
          <a:lstStyle/>
          <a:p>
            <a:pPr algn="ctr"/>
            <a:r>
              <a:rPr lang="en-ZA" sz="2800" b="1" dirty="0"/>
              <a:t>Roles and responsibilities (continued)</a:t>
            </a:r>
          </a:p>
        </p:txBody>
      </p:sp>
    </p:spTree>
    <p:extLst>
      <p:ext uri="{BB962C8B-B14F-4D97-AF65-F5344CB8AC3E}">
        <p14:creationId xmlns:p14="http://schemas.microsoft.com/office/powerpoint/2010/main" val="1943981531"/>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352928" cy="824841"/>
          </a:xfrm>
        </p:spPr>
        <p:txBody>
          <a:bodyPr/>
          <a:lstStyle/>
          <a:p>
            <a:pPr marL="0" indent="0" algn="ctr"/>
            <a:r>
              <a:rPr lang="en-US" sz="2800" b="1" dirty="0"/>
              <a:t>Begin to assess reporting needs</a:t>
            </a:r>
            <a:br>
              <a:rPr lang="en-US" sz="2800" b="1" dirty="0"/>
            </a:br>
            <a:r>
              <a:rPr lang="en-US" sz="2800" b="1" dirty="0"/>
              <a:t> and expectations</a:t>
            </a:r>
            <a:endParaRPr lang="en-ZA" sz="2800" b="1" dirty="0"/>
          </a:p>
        </p:txBody>
      </p:sp>
      <p:sp>
        <p:nvSpPr>
          <p:cNvPr id="4" name="Content Placeholder 3"/>
          <p:cNvSpPr>
            <a:spLocks noGrp="1"/>
          </p:cNvSpPr>
          <p:nvPr>
            <p:ph idx="1"/>
          </p:nvPr>
        </p:nvSpPr>
        <p:spPr>
          <a:xfrm>
            <a:off x="395536" y="1196752"/>
            <a:ext cx="8064896" cy="4882243"/>
          </a:xfrm>
        </p:spPr>
        <p:txBody>
          <a:bodyPr/>
          <a:lstStyle/>
          <a:p>
            <a:pPr marL="0" lvl="2" indent="266700">
              <a:buClr>
                <a:schemeClr val="accent1"/>
              </a:buClr>
              <a:buSzPct val="55000"/>
              <a:buFont typeface="Wingdings" pitchFamily="2" charset="2"/>
              <a:buChar char="n"/>
              <a:tabLst>
                <a:tab pos="266700" algn="l"/>
              </a:tabLst>
            </a:pPr>
            <a:r>
              <a:rPr lang="en-ZA" sz="1900" dirty="0">
                <a:effectLst/>
              </a:rPr>
              <a:t>Establish the BRC’s appetite for detailed risk information</a:t>
            </a:r>
          </a:p>
          <a:p>
            <a:pPr marL="0" lvl="2" indent="266700">
              <a:buClr>
                <a:schemeClr val="accent1"/>
              </a:buClr>
              <a:buSzPct val="55000"/>
              <a:buFont typeface="Wingdings" pitchFamily="2" charset="2"/>
              <a:buChar char="n"/>
              <a:tabLst>
                <a:tab pos="266700" algn="l"/>
              </a:tabLst>
            </a:pPr>
            <a:r>
              <a:rPr lang="en-ZA" sz="1900" dirty="0">
                <a:effectLst/>
              </a:rPr>
              <a:t>Promote the concept of full transparency but with discretion</a:t>
            </a:r>
          </a:p>
          <a:p>
            <a:pPr marL="265113" lvl="2" indent="-265113">
              <a:buClr>
                <a:schemeClr val="accent1"/>
              </a:buClr>
              <a:buSzPct val="55000"/>
              <a:buFont typeface="Wingdings" pitchFamily="2" charset="2"/>
              <a:buChar char="n"/>
              <a:tabLst>
                <a:tab pos="266700" algn="l"/>
              </a:tabLst>
            </a:pPr>
            <a:r>
              <a:rPr lang="en-ZA" sz="1900" dirty="0">
                <a:effectLst/>
              </a:rPr>
              <a:t>Remember less is more – data overload is the enemy of 	good BRC oversight</a:t>
            </a:r>
          </a:p>
          <a:p>
            <a:pPr marL="265113" lvl="2" indent="-265113">
              <a:buClr>
                <a:schemeClr val="accent1"/>
              </a:buClr>
              <a:buSzPct val="55000"/>
              <a:buFont typeface="Wingdings" pitchFamily="2" charset="2"/>
              <a:buChar char="n"/>
              <a:tabLst>
                <a:tab pos="266700" algn="l"/>
              </a:tabLst>
            </a:pPr>
            <a:r>
              <a:rPr lang="en-ZA" sz="1900" dirty="0">
                <a:effectLst/>
              </a:rPr>
              <a:t>Be prepared to oscillate between providing more detail and more summarised and synthesized reporting, as BRC expectation change with rotations</a:t>
            </a:r>
          </a:p>
          <a:p>
            <a:pPr marL="0" lvl="2" indent="266700">
              <a:buClr>
                <a:schemeClr val="accent1"/>
              </a:buClr>
              <a:buSzPct val="55000"/>
              <a:buFont typeface="Wingdings" pitchFamily="2" charset="2"/>
              <a:buChar char="n"/>
              <a:tabLst>
                <a:tab pos="266700" algn="l"/>
              </a:tabLst>
            </a:pPr>
            <a:r>
              <a:rPr lang="en-ZA" sz="1900" dirty="0">
                <a:effectLst/>
              </a:rPr>
              <a:t>Ensure all four quadrants of the reporting framework are 	addressed, 	i.e. risk events and near misses (where our losses expected?), key risk 	indicators (what’s our exposure?), current risk profile (what does our 	system/</a:t>
            </a:r>
            <a:r>
              <a:rPr lang="en-ZA" sz="1900" dirty="0" err="1">
                <a:effectLst/>
              </a:rPr>
              <a:t>heatmap</a:t>
            </a:r>
            <a:r>
              <a:rPr lang="en-ZA" sz="1900" dirty="0">
                <a:effectLst/>
              </a:rPr>
              <a:t> say?), emerging risks (what’s on the radar?).</a:t>
            </a:r>
          </a:p>
          <a:p>
            <a:pPr marL="265113" lvl="2" indent="-265113">
              <a:buClr>
                <a:schemeClr val="accent1"/>
              </a:buClr>
              <a:buSzPct val="55000"/>
              <a:buFont typeface="Wingdings" pitchFamily="2" charset="2"/>
              <a:buChar char="n"/>
              <a:tabLst>
                <a:tab pos="266700" algn="l"/>
              </a:tabLst>
            </a:pPr>
            <a:r>
              <a:rPr lang="en-ZA" sz="1900" dirty="0">
                <a:effectLst/>
              </a:rPr>
              <a:t>Conduct workshops to explain interpretation of risk report, and induction discussions with new BRC members</a:t>
            </a:r>
          </a:p>
          <a:p>
            <a:pPr marL="0" lvl="2" indent="266700">
              <a:buClr>
                <a:schemeClr val="accent1"/>
              </a:buClr>
              <a:buSzPct val="55000"/>
              <a:buFont typeface="Wingdings" pitchFamily="2" charset="2"/>
              <a:buChar char="n"/>
              <a:tabLst>
                <a:tab pos="266700" algn="l"/>
              </a:tabLst>
            </a:pPr>
            <a:endParaRPr lang="en-ZA" sz="1800" dirty="0">
              <a:effectLst/>
            </a:endParaRPr>
          </a:p>
          <a:p>
            <a:pPr marL="0" indent="266700">
              <a:tabLst>
                <a:tab pos="266700" algn="l"/>
              </a:tabLst>
            </a:pPr>
            <a:endParaRPr lang="en-ZA" sz="1800" dirty="0">
              <a:effectLst/>
            </a:endParaRPr>
          </a:p>
          <a:p>
            <a:pPr marL="0" indent="266700">
              <a:tabLst>
                <a:tab pos="266700" algn="l"/>
              </a:tabLst>
            </a:pPr>
            <a:endParaRPr lang="en-ZA" sz="1800" dirty="0">
              <a:effectLst/>
            </a:endParaRPr>
          </a:p>
        </p:txBody>
      </p:sp>
    </p:spTree>
    <p:extLst>
      <p:ext uri="{BB962C8B-B14F-4D97-AF65-F5344CB8AC3E}">
        <p14:creationId xmlns:p14="http://schemas.microsoft.com/office/powerpoint/2010/main" val="4066517094"/>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041" y="1484784"/>
            <a:ext cx="6912768" cy="563231"/>
          </a:xfrm>
        </p:spPr>
        <p:txBody>
          <a:bodyPr/>
          <a:lstStyle/>
          <a:p>
            <a:pPr lvl="1" algn="ctr"/>
            <a:r>
              <a:rPr lang="en-US" sz="3600" b="1" dirty="0"/>
              <a:t>Establish ERM Policy approval</a:t>
            </a:r>
            <a:endParaRPr lang="en-ZA" sz="3600" dirty="0"/>
          </a:p>
        </p:txBody>
      </p:sp>
      <p:pic>
        <p:nvPicPr>
          <p:cNvPr id="1026" name="Picture 2" descr="https://encrypted-tbn1.gstatic.com/images?q=tbn:ANd9GcQ1ht2HhQaftnlwr_aYKhzmIbJZWi1ud9xy223H08XPGm2Bi3nSv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276872"/>
            <a:ext cx="2736304" cy="3653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432969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spect="1" noChangeArrowheads="1"/>
          </p:cNvSpPr>
          <p:nvPr>
            <p:ph type="title"/>
          </p:nvPr>
        </p:nvSpPr>
        <p:spPr>
          <a:xfrm>
            <a:off x="395536" y="260648"/>
            <a:ext cx="8223250" cy="465138"/>
          </a:xfrm>
        </p:spPr>
        <p:txBody>
          <a:bodyPr/>
          <a:lstStyle/>
          <a:p>
            <a:pPr algn="ctr"/>
            <a:r>
              <a:rPr lang="en-GB" sz="2800" b="1" dirty="0"/>
              <a:t>Agenda</a:t>
            </a:r>
            <a:endParaRPr lang="en-US" sz="2800" b="1" dirty="0"/>
          </a:p>
        </p:txBody>
      </p:sp>
      <p:sp>
        <p:nvSpPr>
          <p:cNvPr id="31747" name="Rectangle 3"/>
          <p:cNvSpPr>
            <a:spLocks noGrp="1" noChangeArrowheads="1"/>
          </p:cNvSpPr>
          <p:nvPr>
            <p:ph type="body" idx="1"/>
          </p:nvPr>
        </p:nvSpPr>
        <p:spPr>
          <a:xfrm>
            <a:off x="395536" y="1340768"/>
            <a:ext cx="8280920" cy="5864225"/>
          </a:xfrm>
          <a:noFill/>
        </p:spPr>
        <p:txBody>
          <a:bodyPr/>
          <a:lstStyle/>
          <a:p>
            <a:pPr marL="361950" lvl="1" indent="-361950">
              <a:lnSpc>
                <a:spcPct val="90000"/>
              </a:lnSpc>
              <a:buClr>
                <a:srgbClr val="000099"/>
              </a:buClr>
              <a:buFont typeface="Wingdings" pitchFamily="2" charset="2"/>
              <a:buChar char="§"/>
            </a:pPr>
            <a:r>
              <a:rPr lang="en-US" sz="2400" b="1" dirty="0">
                <a:effectLst/>
              </a:rPr>
              <a:t>Ensure a top-down approach</a:t>
            </a:r>
          </a:p>
          <a:p>
            <a:pPr marL="361950" lvl="1" indent="-361950">
              <a:lnSpc>
                <a:spcPct val="90000"/>
              </a:lnSpc>
              <a:buClr>
                <a:srgbClr val="000099"/>
              </a:buClr>
              <a:buFont typeface="Wingdings" pitchFamily="2" charset="2"/>
              <a:buChar char="§"/>
            </a:pPr>
            <a:r>
              <a:rPr lang="en-US" sz="2400" b="1" dirty="0">
                <a:effectLst/>
              </a:rPr>
              <a:t>Establish ERM Policy approval</a:t>
            </a:r>
          </a:p>
          <a:p>
            <a:pPr marL="361950" lvl="1" indent="-361950">
              <a:lnSpc>
                <a:spcPct val="90000"/>
              </a:lnSpc>
              <a:buClr>
                <a:srgbClr val="000099"/>
              </a:buClr>
              <a:buFont typeface="Wingdings" pitchFamily="2" charset="2"/>
              <a:buChar char="§"/>
            </a:pPr>
            <a:r>
              <a:rPr lang="en-US" sz="2400" b="1" dirty="0">
                <a:effectLst/>
              </a:rPr>
              <a:t>Design ERM support framework, approach and methodology</a:t>
            </a:r>
          </a:p>
          <a:p>
            <a:pPr marL="361950" lvl="1" indent="-361950">
              <a:lnSpc>
                <a:spcPct val="90000"/>
              </a:lnSpc>
              <a:buClr>
                <a:srgbClr val="000099"/>
              </a:buClr>
              <a:buFont typeface="Wingdings" pitchFamily="2" charset="2"/>
              <a:buChar char="§"/>
            </a:pPr>
            <a:r>
              <a:rPr lang="en-US" sz="2400" b="1" dirty="0">
                <a:effectLst/>
              </a:rPr>
              <a:t>Establish the Risk Management Universe</a:t>
            </a:r>
          </a:p>
          <a:p>
            <a:pPr marL="361950" lvl="1" indent="-361950">
              <a:lnSpc>
                <a:spcPct val="90000"/>
              </a:lnSpc>
              <a:buClr>
                <a:srgbClr val="000099"/>
              </a:buClr>
              <a:buFont typeface="Wingdings" pitchFamily="2" charset="2"/>
              <a:buChar char="§"/>
            </a:pPr>
            <a:r>
              <a:rPr lang="en-US" sz="2400" b="1" dirty="0">
                <a:effectLst/>
              </a:rPr>
              <a:t>Facilitate risk identification and mitigation</a:t>
            </a:r>
          </a:p>
          <a:p>
            <a:pPr marL="361950" lvl="1" indent="-361950">
              <a:lnSpc>
                <a:spcPct val="90000"/>
              </a:lnSpc>
              <a:buClr>
                <a:srgbClr val="000099"/>
              </a:buClr>
              <a:buFont typeface="Wingdings" pitchFamily="2" charset="2"/>
              <a:buChar char="§"/>
            </a:pPr>
            <a:r>
              <a:rPr lang="en-US" sz="2400" b="1" dirty="0">
                <a:effectLst/>
              </a:rPr>
              <a:t>Implement risk reporting to executive and Board</a:t>
            </a:r>
          </a:p>
          <a:p>
            <a:pPr marL="361950" lvl="1" indent="-361950">
              <a:lnSpc>
                <a:spcPct val="90000"/>
              </a:lnSpc>
              <a:buClr>
                <a:srgbClr val="000099"/>
              </a:buClr>
              <a:buFont typeface="Wingdings" pitchFamily="2" charset="2"/>
              <a:buChar char="§"/>
            </a:pPr>
            <a:r>
              <a:rPr lang="en-US" sz="2400" b="1" dirty="0">
                <a:effectLst/>
              </a:rPr>
              <a:t>Promote Combined Assurance effectiveness</a:t>
            </a:r>
          </a:p>
          <a:p>
            <a:pPr marL="361950" lvl="1" indent="-361950">
              <a:lnSpc>
                <a:spcPct val="90000"/>
              </a:lnSpc>
              <a:buClr>
                <a:srgbClr val="000099"/>
              </a:buClr>
              <a:buFont typeface="Wingdings" pitchFamily="2" charset="2"/>
              <a:buChar char="§"/>
            </a:pPr>
            <a:r>
              <a:rPr lang="en-US" sz="2400" b="1" dirty="0"/>
              <a:t>Key success factors for implementing ERM in central banks</a:t>
            </a:r>
            <a:endParaRPr lang="en-US" sz="2400" b="1" dirty="0">
              <a:effectLst/>
            </a:endParaRPr>
          </a:p>
          <a:p>
            <a:pPr marL="0" indent="0">
              <a:lnSpc>
                <a:spcPct val="90000"/>
              </a:lnSpc>
              <a:buNone/>
            </a:pPr>
            <a:endParaRPr lang="en-US" sz="2400" dirty="0">
              <a:effectLst/>
            </a:endParaRPr>
          </a:p>
        </p:txBody>
      </p:sp>
      <p:pic>
        <p:nvPicPr>
          <p:cNvPr id="5" name="Picture 5" descr="LOGOB&amp;W"/>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314968"/>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395536" y="293036"/>
            <a:ext cx="7776864" cy="471668"/>
          </a:xfrm>
        </p:spPr>
        <p:txBody>
          <a:bodyPr/>
          <a:lstStyle/>
          <a:p>
            <a:pPr lvl="0" algn="ctr"/>
            <a:r>
              <a:rPr lang="en-GB" sz="2800" b="1" dirty="0"/>
              <a:t>Definition of risk</a:t>
            </a:r>
          </a:p>
        </p:txBody>
      </p:sp>
      <p:sp>
        <p:nvSpPr>
          <p:cNvPr id="5" name="Content Placeholder 2"/>
          <p:cNvSpPr>
            <a:spLocks noGrp="1"/>
          </p:cNvSpPr>
          <p:nvPr>
            <p:ph idx="1"/>
          </p:nvPr>
        </p:nvSpPr>
        <p:spPr>
          <a:xfrm>
            <a:off x="395536" y="1093001"/>
            <a:ext cx="7241993" cy="4784271"/>
          </a:xfrm>
          <a:noFill/>
        </p:spPr>
        <p:txBody>
          <a:bodyPr/>
          <a:lstStyle/>
          <a:p>
            <a:pPr marL="0" lvl="2" indent="0" algn="just" eaLnBrk="1" hangingPunct="1">
              <a:buClr>
                <a:schemeClr val="accent1"/>
              </a:buClr>
              <a:buSzPct val="84000"/>
              <a:buNone/>
              <a:defRPr/>
            </a:pPr>
            <a:r>
              <a:rPr lang="en-GB" sz="2400" dirty="0"/>
              <a:t>As defined in the </a:t>
            </a:r>
            <a:r>
              <a:rPr lang="en-GB" sz="2400" b="1" dirty="0"/>
              <a:t>Risk Management Policy </a:t>
            </a:r>
            <a:r>
              <a:rPr lang="en-GB" sz="2400" dirty="0"/>
              <a:t>is: </a:t>
            </a:r>
            <a:endParaRPr lang="en-GB" sz="2400" dirty="0">
              <a:solidFill>
                <a:schemeClr val="tx1"/>
              </a:solidFill>
            </a:endParaRPr>
          </a:p>
          <a:p>
            <a:pPr marL="447675" lvl="3" indent="-447675" algn="just" eaLnBrk="1" hangingPunct="1">
              <a:buClr>
                <a:schemeClr val="accent1"/>
              </a:buClr>
              <a:buSzPct val="100000"/>
              <a:buFont typeface="Wingdings" pitchFamily="2" charset="2"/>
              <a:buChar char="§"/>
              <a:defRPr/>
            </a:pPr>
            <a:r>
              <a:rPr lang="en-GB" sz="2400" dirty="0">
                <a:solidFill>
                  <a:schemeClr val="tx1"/>
                </a:solidFill>
                <a:effectLst/>
              </a:rPr>
              <a:t>any factor, </a:t>
            </a:r>
            <a:r>
              <a:rPr lang="en-GB" sz="2400" b="1" dirty="0">
                <a:solidFill>
                  <a:schemeClr val="tx1"/>
                </a:solidFill>
                <a:effectLst/>
              </a:rPr>
              <a:t>internal</a:t>
            </a:r>
            <a:r>
              <a:rPr lang="en-GB" sz="2400" dirty="0">
                <a:solidFill>
                  <a:schemeClr val="tx1"/>
                </a:solidFill>
                <a:effectLst/>
              </a:rPr>
              <a:t> or </a:t>
            </a:r>
            <a:r>
              <a:rPr lang="en-GB" sz="2400" b="1" dirty="0">
                <a:solidFill>
                  <a:schemeClr val="tx1"/>
                </a:solidFill>
                <a:effectLst/>
              </a:rPr>
              <a:t>external</a:t>
            </a:r>
            <a:r>
              <a:rPr lang="en-GB" sz="2400" dirty="0">
                <a:solidFill>
                  <a:schemeClr val="tx1"/>
                </a:solidFill>
                <a:effectLst/>
              </a:rPr>
              <a:t> to the Bank that could have a </a:t>
            </a:r>
            <a:r>
              <a:rPr lang="en-GB" sz="2400" b="1" dirty="0">
                <a:solidFill>
                  <a:schemeClr val="tx1"/>
                </a:solidFill>
                <a:effectLst/>
              </a:rPr>
              <a:t>negative impact </a:t>
            </a:r>
            <a:r>
              <a:rPr lang="en-GB" sz="2400" dirty="0">
                <a:solidFill>
                  <a:schemeClr val="tx1"/>
                </a:solidFill>
                <a:effectLst/>
              </a:rPr>
              <a:t>on or </a:t>
            </a:r>
            <a:r>
              <a:rPr lang="en-GB" sz="2400" b="1" dirty="0">
                <a:solidFill>
                  <a:schemeClr val="tx1"/>
                </a:solidFill>
                <a:effectLst/>
              </a:rPr>
              <a:t>prevent</a:t>
            </a:r>
            <a:r>
              <a:rPr lang="en-GB" sz="2400" dirty="0">
                <a:solidFill>
                  <a:schemeClr val="tx1"/>
                </a:solidFill>
                <a:effectLst/>
              </a:rPr>
              <a:t> the </a:t>
            </a:r>
            <a:r>
              <a:rPr lang="en-GB" sz="2400" b="1" dirty="0">
                <a:solidFill>
                  <a:schemeClr val="tx1"/>
                </a:solidFill>
                <a:effectLst/>
              </a:rPr>
              <a:t>achievement</a:t>
            </a:r>
            <a:r>
              <a:rPr lang="en-GB" sz="2400" dirty="0">
                <a:solidFill>
                  <a:schemeClr val="tx1"/>
                </a:solidFill>
                <a:effectLst/>
              </a:rPr>
              <a:t> of </a:t>
            </a:r>
            <a:r>
              <a:rPr lang="en-GB" sz="2400" b="1" dirty="0">
                <a:solidFill>
                  <a:schemeClr val="tx1"/>
                </a:solidFill>
                <a:effectLst/>
              </a:rPr>
              <a:t>valid/relevant</a:t>
            </a:r>
            <a:r>
              <a:rPr lang="en-GB" sz="2400" dirty="0">
                <a:solidFill>
                  <a:schemeClr val="tx1"/>
                </a:solidFill>
                <a:effectLst/>
              </a:rPr>
              <a:t> organisational</a:t>
            </a:r>
            <a:r>
              <a:rPr lang="en-GB" sz="2400" b="1" dirty="0">
                <a:solidFill>
                  <a:schemeClr val="tx1"/>
                </a:solidFill>
                <a:effectLst/>
              </a:rPr>
              <a:t> objectives</a:t>
            </a:r>
            <a:r>
              <a:rPr lang="en-GB" sz="2400" dirty="0">
                <a:solidFill>
                  <a:schemeClr val="tx1"/>
                </a:solidFill>
                <a:effectLst/>
              </a:rPr>
              <a:t>; and</a:t>
            </a:r>
          </a:p>
          <a:p>
            <a:pPr marL="447675" lvl="3" indent="-447675" algn="just" eaLnBrk="1" hangingPunct="1">
              <a:buClr>
                <a:schemeClr val="accent1"/>
              </a:buClr>
              <a:buSzPct val="100000"/>
              <a:buFont typeface="Wingdings" pitchFamily="2" charset="2"/>
              <a:buChar char="§"/>
              <a:defRPr/>
            </a:pPr>
            <a:r>
              <a:rPr lang="en-GB" sz="2400" dirty="0">
                <a:solidFill>
                  <a:schemeClr val="tx1"/>
                </a:solidFill>
                <a:effectLst/>
              </a:rPr>
              <a:t>the risk of </a:t>
            </a:r>
            <a:r>
              <a:rPr lang="en-GB" sz="2400" b="1" dirty="0">
                <a:solidFill>
                  <a:schemeClr val="tx1"/>
                </a:solidFill>
                <a:effectLst/>
              </a:rPr>
              <a:t>pursuing irrelevant </a:t>
            </a:r>
            <a:r>
              <a:rPr lang="en-GB" sz="2400" dirty="0">
                <a:solidFill>
                  <a:schemeClr val="tx1"/>
                </a:solidFill>
                <a:effectLst/>
              </a:rPr>
              <a:t>or </a:t>
            </a:r>
            <a:r>
              <a:rPr lang="en-GB" sz="2400" b="1" dirty="0">
                <a:solidFill>
                  <a:schemeClr val="tx1"/>
                </a:solidFill>
                <a:effectLst/>
              </a:rPr>
              <a:t>invalid</a:t>
            </a:r>
            <a:r>
              <a:rPr lang="en-GB" sz="2400" dirty="0">
                <a:solidFill>
                  <a:schemeClr val="tx1"/>
                </a:solidFill>
                <a:effectLst/>
              </a:rPr>
              <a:t> organisational </a:t>
            </a:r>
            <a:r>
              <a:rPr lang="en-GB" sz="2400" b="1" dirty="0">
                <a:solidFill>
                  <a:schemeClr val="tx1"/>
                </a:solidFill>
                <a:effectLst/>
              </a:rPr>
              <a:t>objectives</a:t>
            </a:r>
            <a:r>
              <a:rPr lang="en-GB" sz="2400" dirty="0">
                <a:solidFill>
                  <a:schemeClr val="tx1"/>
                </a:solidFill>
                <a:effectLst/>
              </a:rPr>
              <a:t>.</a:t>
            </a:r>
          </a:p>
          <a:p>
            <a:pPr marL="0" indent="0" eaLnBrk="1" hangingPunct="1">
              <a:buSzPct val="84000"/>
              <a:buNone/>
              <a:defRPr/>
            </a:pPr>
            <a:endParaRPr lang="en-GB" dirty="0"/>
          </a:p>
        </p:txBody>
      </p:sp>
    </p:spTree>
    <p:extLst>
      <p:ext uri="{BB962C8B-B14F-4D97-AF65-F5344CB8AC3E}">
        <p14:creationId xmlns:p14="http://schemas.microsoft.com/office/powerpoint/2010/main" val="470190945"/>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632848" cy="476250"/>
          </a:xfrm>
        </p:spPr>
        <p:txBody>
          <a:bodyPr/>
          <a:lstStyle/>
          <a:p>
            <a:pPr algn="ctr"/>
            <a:r>
              <a:rPr lang="en-ZA" sz="2800" b="1" dirty="0"/>
              <a:t>Risk elements (definitions)</a:t>
            </a:r>
          </a:p>
        </p:txBody>
      </p:sp>
      <p:sp>
        <p:nvSpPr>
          <p:cNvPr id="3" name="Content Placeholder 2"/>
          <p:cNvSpPr>
            <a:spLocks noGrp="1"/>
          </p:cNvSpPr>
          <p:nvPr>
            <p:ph idx="1"/>
          </p:nvPr>
        </p:nvSpPr>
        <p:spPr>
          <a:xfrm>
            <a:off x="755576" y="908720"/>
            <a:ext cx="7200800" cy="4429125"/>
          </a:xfrm>
        </p:spPr>
        <p:txBody>
          <a:bodyPr/>
          <a:lstStyle/>
          <a:p>
            <a:pPr marL="0" indent="0" algn="just">
              <a:buNone/>
            </a:pPr>
            <a:r>
              <a:rPr lang="en-ZA" sz="2400" dirty="0"/>
              <a:t>Any risk comprises of </a:t>
            </a:r>
            <a:r>
              <a:rPr lang="en-ZA" sz="2400" b="1" dirty="0"/>
              <a:t>3</a:t>
            </a:r>
            <a:r>
              <a:rPr lang="en-ZA" sz="2400" dirty="0"/>
              <a:t> basic elements:</a:t>
            </a:r>
          </a:p>
          <a:p>
            <a:pPr algn="just" eaLnBrk="1" hangingPunct="1">
              <a:buSzPct val="100000"/>
              <a:buFont typeface="Wingdings" pitchFamily="2" charset="2"/>
              <a:buChar char="§"/>
              <a:defRPr/>
            </a:pPr>
            <a:r>
              <a:rPr lang="en-ZA" sz="2400" b="1" i="1" dirty="0"/>
              <a:t>Potential risk event</a:t>
            </a:r>
            <a:r>
              <a:rPr lang="en-ZA" sz="2400" b="1" dirty="0"/>
              <a:t> </a:t>
            </a:r>
            <a:r>
              <a:rPr lang="en-ZA" sz="2400" dirty="0"/>
              <a:t>- potential occurrence of an incident that constitutes failure to achieve an operational or strategic objective</a:t>
            </a:r>
          </a:p>
          <a:p>
            <a:pPr algn="just" eaLnBrk="1" hangingPunct="1">
              <a:buSzPct val="100000"/>
              <a:buFont typeface="Wingdings" pitchFamily="2" charset="2"/>
              <a:buChar char="§"/>
              <a:defRPr/>
            </a:pPr>
            <a:r>
              <a:rPr lang="en-ZA" sz="2400" b="1" i="1" dirty="0"/>
              <a:t>Potential risk cause</a:t>
            </a:r>
            <a:r>
              <a:rPr lang="en-ZA" sz="2400" b="1" dirty="0"/>
              <a:t> </a:t>
            </a:r>
            <a:r>
              <a:rPr lang="en-ZA" sz="2400" dirty="0"/>
              <a:t>- a factor that could give rise to the risk event or threat materialising</a:t>
            </a:r>
          </a:p>
          <a:p>
            <a:pPr algn="just" eaLnBrk="1" hangingPunct="1">
              <a:buSzPct val="100000"/>
              <a:buFont typeface="Wingdings" pitchFamily="2" charset="2"/>
              <a:buChar char="§"/>
              <a:defRPr/>
            </a:pPr>
            <a:r>
              <a:rPr lang="en-ZA" sz="2400" b="1" i="1" dirty="0"/>
              <a:t>Potential risk impact</a:t>
            </a:r>
            <a:r>
              <a:rPr lang="en-ZA" sz="2400" b="1" dirty="0"/>
              <a:t> </a:t>
            </a:r>
            <a:r>
              <a:rPr lang="en-ZA" sz="2400" dirty="0"/>
              <a:t>- the ultimate potential consequences for the Bank, in the event of the risk event or threat materialising</a:t>
            </a:r>
            <a:endParaRPr lang="en-GB" sz="2400" dirty="0"/>
          </a:p>
          <a:p>
            <a:endParaRPr lang="en-ZA" dirty="0"/>
          </a:p>
        </p:txBody>
      </p:sp>
    </p:spTree>
    <p:extLst>
      <p:ext uri="{BB962C8B-B14F-4D97-AF65-F5344CB8AC3E}">
        <p14:creationId xmlns:p14="http://schemas.microsoft.com/office/powerpoint/2010/main" val="3755744064"/>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32470"/>
            <a:ext cx="7416824" cy="476250"/>
          </a:xfrm>
        </p:spPr>
        <p:txBody>
          <a:bodyPr/>
          <a:lstStyle/>
          <a:p>
            <a:pPr algn="ctr"/>
            <a:r>
              <a:rPr lang="en-ZA" sz="2800" b="1" dirty="0"/>
              <a:t>Risk categories (definitions)</a:t>
            </a:r>
          </a:p>
        </p:txBody>
      </p:sp>
      <p:sp>
        <p:nvSpPr>
          <p:cNvPr id="3" name="Content Placeholder 2"/>
          <p:cNvSpPr>
            <a:spLocks noGrp="1"/>
          </p:cNvSpPr>
          <p:nvPr>
            <p:ph idx="1"/>
          </p:nvPr>
        </p:nvSpPr>
        <p:spPr>
          <a:xfrm>
            <a:off x="611560" y="980728"/>
            <a:ext cx="6553200" cy="4429125"/>
          </a:xfrm>
        </p:spPr>
        <p:txBody>
          <a:bodyPr/>
          <a:lstStyle/>
          <a:p>
            <a:pPr marL="0" indent="0">
              <a:buNone/>
            </a:pPr>
            <a:r>
              <a:rPr lang="en-ZA" sz="2800" dirty="0"/>
              <a:t>Four broad risk categories:</a:t>
            </a:r>
          </a:p>
          <a:p>
            <a:r>
              <a:rPr lang="en-ZA" sz="2800" dirty="0"/>
              <a:t>Strategic;</a:t>
            </a:r>
          </a:p>
          <a:p>
            <a:r>
              <a:rPr lang="en-ZA" sz="2800" dirty="0"/>
              <a:t>Financial;</a:t>
            </a:r>
          </a:p>
          <a:p>
            <a:r>
              <a:rPr lang="en-ZA" sz="2800" dirty="0"/>
              <a:t>Operational; and</a:t>
            </a:r>
          </a:p>
          <a:p>
            <a:r>
              <a:rPr lang="en-ZA" sz="2800" dirty="0"/>
              <a:t>Reputational.</a:t>
            </a:r>
          </a:p>
          <a:p>
            <a:pPr marL="0" indent="0">
              <a:buNone/>
            </a:pPr>
            <a:endParaRPr lang="en-ZA" dirty="0"/>
          </a:p>
        </p:txBody>
      </p:sp>
    </p:spTree>
    <p:extLst>
      <p:ext uri="{BB962C8B-B14F-4D97-AF65-F5344CB8AC3E}">
        <p14:creationId xmlns:p14="http://schemas.microsoft.com/office/powerpoint/2010/main" val="3532970497"/>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32848" cy="476250"/>
          </a:xfrm>
        </p:spPr>
        <p:txBody>
          <a:bodyPr/>
          <a:lstStyle/>
          <a:p>
            <a:pPr algn="ctr"/>
            <a:r>
              <a:rPr lang="en-US" sz="2800" b="1" dirty="0"/>
              <a:t>Why manage risks?</a:t>
            </a:r>
            <a:endParaRPr lang="en-ZA" sz="2800" b="1" dirty="0"/>
          </a:p>
        </p:txBody>
      </p:sp>
      <p:sp>
        <p:nvSpPr>
          <p:cNvPr id="3" name="Content Placeholder 2"/>
          <p:cNvSpPr>
            <a:spLocks noGrp="1"/>
          </p:cNvSpPr>
          <p:nvPr>
            <p:ph idx="1"/>
          </p:nvPr>
        </p:nvSpPr>
        <p:spPr>
          <a:xfrm>
            <a:off x="467544" y="959225"/>
            <a:ext cx="6912768" cy="3383260"/>
          </a:xfrm>
        </p:spPr>
        <p:txBody>
          <a:bodyPr/>
          <a:lstStyle/>
          <a:p>
            <a:pPr algn="just"/>
            <a:r>
              <a:rPr lang="en-US" dirty="0">
                <a:solidFill>
                  <a:schemeClr val="tx1"/>
                </a:solidFill>
              </a:rPr>
              <a:t>Ensure that </a:t>
            </a:r>
            <a:r>
              <a:rPr lang="en-US" b="1" dirty="0">
                <a:solidFill>
                  <a:schemeClr val="tx1"/>
                </a:solidFill>
              </a:rPr>
              <a:t>no risk events </a:t>
            </a:r>
            <a:r>
              <a:rPr lang="en-US" dirty="0">
                <a:solidFill>
                  <a:schemeClr val="tx1"/>
                </a:solidFill>
              </a:rPr>
              <a:t>occur that could </a:t>
            </a:r>
            <a:r>
              <a:rPr lang="en-US" b="1" dirty="0">
                <a:solidFill>
                  <a:schemeClr val="tx1"/>
                </a:solidFill>
              </a:rPr>
              <a:t>threaten </a:t>
            </a:r>
            <a:r>
              <a:rPr lang="en-US" dirty="0">
                <a:solidFill>
                  <a:schemeClr val="tx1"/>
                </a:solidFill>
              </a:rPr>
              <a:t>the </a:t>
            </a:r>
            <a:r>
              <a:rPr lang="en-US" b="1" dirty="0">
                <a:solidFill>
                  <a:schemeClr val="tx1"/>
                </a:solidFill>
              </a:rPr>
              <a:t>achievement</a:t>
            </a:r>
            <a:r>
              <a:rPr lang="en-US" dirty="0">
                <a:solidFill>
                  <a:schemeClr val="tx1"/>
                </a:solidFill>
              </a:rPr>
              <a:t> of business </a:t>
            </a:r>
            <a:r>
              <a:rPr lang="en-US" b="1" dirty="0">
                <a:solidFill>
                  <a:schemeClr val="tx1"/>
                </a:solidFill>
              </a:rPr>
              <a:t>objectives.</a:t>
            </a:r>
          </a:p>
          <a:p>
            <a:pPr algn="just"/>
            <a:r>
              <a:rPr lang="en-US" dirty="0">
                <a:solidFill>
                  <a:schemeClr val="tx1"/>
                </a:solidFill>
              </a:rPr>
              <a:t>Ensure </a:t>
            </a:r>
            <a:r>
              <a:rPr lang="en-US" b="1" dirty="0">
                <a:solidFill>
                  <a:schemeClr val="tx1"/>
                </a:solidFill>
              </a:rPr>
              <a:t>achievement</a:t>
            </a:r>
            <a:r>
              <a:rPr lang="en-US" dirty="0">
                <a:solidFill>
                  <a:schemeClr val="tx1"/>
                </a:solidFill>
              </a:rPr>
              <a:t> of business </a:t>
            </a:r>
            <a:r>
              <a:rPr lang="en-US" b="1" dirty="0">
                <a:solidFill>
                  <a:schemeClr val="tx1"/>
                </a:solidFill>
              </a:rPr>
              <a:t>objectives</a:t>
            </a:r>
            <a:r>
              <a:rPr lang="en-US" dirty="0">
                <a:solidFill>
                  <a:schemeClr val="tx1"/>
                </a:solidFill>
              </a:rPr>
              <a:t> in an </a:t>
            </a:r>
            <a:r>
              <a:rPr lang="en-US" b="1" dirty="0">
                <a:solidFill>
                  <a:schemeClr val="tx1"/>
                </a:solidFill>
              </a:rPr>
              <a:t>effective</a:t>
            </a:r>
            <a:r>
              <a:rPr lang="en-US" dirty="0">
                <a:solidFill>
                  <a:schemeClr val="tx1"/>
                </a:solidFill>
              </a:rPr>
              <a:t>, </a:t>
            </a:r>
            <a:r>
              <a:rPr lang="en-US" b="1" dirty="0">
                <a:solidFill>
                  <a:schemeClr val="tx1"/>
                </a:solidFill>
              </a:rPr>
              <a:t>efficient</a:t>
            </a:r>
            <a:r>
              <a:rPr lang="en-US" dirty="0">
                <a:solidFill>
                  <a:schemeClr val="tx1"/>
                </a:solidFill>
              </a:rPr>
              <a:t> (cost and time) and </a:t>
            </a:r>
            <a:r>
              <a:rPr lang="en-US" b="1" dirty="0">
                <a:solidFill>
                  <a:schemeClr val="tx1"/>
                </a:solidFill>
              </a:rPr>
              <a:t>timely manner</a:t>
            </a:r>
            <a:r>
              <a:rPr lang="en-US" dirty="0">
                <a:solidFill>
                  <a:schemeClr val="tx1"/>
                </a:solidFill>
              </a:rPr>
              <a:t>.</a:t>
            </a:r>
          </a:p>
          <a:p>
            <a:endParaRPr lang="en-ZA" dirty="0"/>
          </a:p>
        </p:txBody>
      </p:sp>
    </p:spTree>
    <p:extLst>
      <p:ext uri="{BB962C8B-B14F-4D97-AF65-F5344CB8AC3E}">
        <p14:creationId xmlns:p14="http://schemas.microsoft.com/office/powerpoint/2010/main" val="453503970"/>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064896" cy="458587"/>
          </a:xfrm>
        </p:spPr>
        <p:txBody>
          <a:bodyPr/>
          <a:lstStyle/>
          <a:p>
            <a:pPr marL="0" lvl="1" indent="0" algn="ctr"/>
            <a:r>
              <a:rPr lang="en-US" sz="2800" b="1" dirty="0"/>
              <a:t>Establish ERM Policy approval</a:t>
            </a:r>
            <a:endParaRPr lang="en-ZA" sz="2800" b="1" dirty="0"/>
          </a:p>
        </p:txBody>
      </p:sp>
      <p:sp>
        <p:nvSpPr>
          <p:cNvPr id="3" name="Content Placeholder 2"/>
          <p:cNvSpPr>
            <a:spLocks noGrp="1"/>
          </p:cNvSpPr>
          <p:nvPr>
            <p:ph idx="1"/>
          </p:nvPr>
        </p:nvSpPr>
        <p:spPr>
          <a:xfrm>
            <a:off x="323528" y="908720"/>
            <a:ext cx="7920879" cy="4429125"/>
          </a:xfrm>
        </p:spPr>
        <p:txBody>
          <a:bodyPr/>
          <a:lstStyle/>
          <a:p>
            <a:pPr algn="just"/>
            <a:r>
              <a:rPr lang="en-US" sz="2400" dirty="0">
                <a:effectLst/>
              </a:rPr>
              <a:t>Need to provide basis for organisation-wide common understanding of:</a:t>
            </a:r>
          </a:p>
          <a:p>
            <a:pPr lvl="1" algn="just">
              <a:buClr>
                <a:schemeClr val="accent1"/>
              </a:buClr>
            </a:pPr>
            <a:r>
              <a:rPr lang="en-US" sz="2400" dirty="0">
                <a:effectLst/>
              </a:rPr>
              <a:t>Definitions</a:t>
            </a:r>
          </a:p>
          <a:p>
            <a:pPr lvl="1" algn="just">
              <a:buClr>
                <a:schemeClr val="accent1"/>
              </a:buClr>
            </a:pPr>
            <a:r>
              <a:rPr lang="en-US" sz="2400" dirty="0">
                <a:effectLst/>
              </a:rPr>
              <a:t>Appetite/Tolerance</a:t>
            </a:r>
          </a:p>
          <a:p>
            <a:pPr lvl="1" algn="just">
              <a:buClr>
                <a:schemeClr val="accent1"/>
              </a:buClr>
            </a:pPr>
            <a:r>
              <a:rPr lang="en-US" sz="2400" dirty="0">
                <a:effectLst/>
              </a:rPr>
              <a:t>Authorities</a:t>
            </a:r>
          </a:p>
          <a:p>
            <a:pPr lvl="1" algn="just">
              <a:buClr>
                <a:schemeClr val="accent1"/>
              </a:buClr>
            </a:pPr>
            <a:r>
              <a:rPr lang="en-US" sz="2400" dirty="0">
                <a:effectLst/>
              </a:rPr>
              <a:t>Responsibilities</a:t>
            </a:r>
          </a:p>
          <a:p>
            <a:pPr lvl="1" algn="just">
              <a:buClr>
                <a:schemeClr val="accent1"/>
              </a:buClr>
            </a:pPr>
            <a:r>
              <a:rPr lang="en-US" sz="2400" dirty="0">
                <a:effectLst/>
              </a:rPr>
              <a:t>Role clarity</a:t>
            </a:r>
          </a:p>
          <a:p>
            <a:pPr lvl="1" algn="just">
              <a:buClr>
                <a:schemeClr val="accent1"/>
              </a:buClr>
            </a:pPr>
            <a:r>
              <a:rPr lang="en-US" sz="2400" dirty="0">
                <a:effectLst/>
              </a:rPr>
              <a:t>Cooperation </a:t>
            </a:r>
            <a:endParaRPr lang="en-ZA" sz="2400" dirty="0">
              <a:effectLst/>
            </a:endParaRPr>
          </a:p>
          <a:p>
            <a:pPr marL="0" indent="0">
              <a:buNone/>
            </a:pPr>
            <a:endParaRPr lang="en-ZA" dirty="0"/>
          </a:p>
        </p:txBody>
      </p:sp>
    </p:spTree>
    <p:extLst>
      <p:ext uri="{BB962C8B-B14F-4D97-AF65-F5344CB8AC3E}">
        <p14:creationId xmlns:p14="http://schemas.microsoft.com/office/powerpoint/2010/main" val="2197356547"/>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395536" y="136318"/>
            <a:ext cx="7996238" cy="458587"/>
          </a:xfrm>
        </p:spPr>
        <p:txBody>
          <a:bodyPr/>
          <a:lstStyle/>
          <a:p>
            <a:pPr algn="ctr" eaLnBrk="1" hangingPunct="1"/>
            <a:r>
              <a:rPr lang="en-US" sz="2800" b="1" dirty="0"/>
              <a:t>Typical Risk Management  Policy Content</a:t>
            </a:r>
            <a:endParaRPr lang="en-GB" sz="2800" b="1" i="1" dirty="0"/>
          </a:p>
        </p:txBody>
      </p:sp>
      <p:sp>
        <p:nvSpPr>
          <p:cNvPr id="3" name="Content Placeholder 2"/>
          <p:cNvSpPr>
            <a:spLocks noGrp="1"/>
          </p:cNvSpPr>
          <p:nvPr>
            <p:ph idx="4294967295"/>
          </p:nvPr>
        </p:nvSpPr>
        <p:spPr>
          <a:xfrm>
            <a:off x="539552" y="1011238"/>
            <a:ext cx="8225036" cy="5321300"/>
          </a:xfrm>
        </p:spPr>
        <p:txBody>
          <a:bodyPr/>
          <a:lstStyle/>
          <a:p>
            <a:pPr marL="342900" lvl="1" indent="-342900" eaLnBrk="1" hangingPunct="1">
              <a:buClr>
                <a:schemeClr val="accent1"/>
              </a:buClr>
              <a:buSzPct val="55000"/>
              <a:buFont typeface="Wingdings" pitchFamily="2" charset="2"/>
              <a:buChar char="n"/>
              <a:defRPr/>
            </a:pPr>
            <a:r>
              <a:rPr lang="en-GB" sz="2400" dirty="0"/>
              <a:t>Policy statement </a:t>
            </a:r>
          </a:p>
          <a:p>
            <a:pPr marL="342900" lvl="1" indent="-342900" eaLnBrk="1" hangingPunct="1">
              <a:buClr>
                <a:schemeClr val="accent1"/>
              </a:buClr>
              <a:buSzPct val="55000"/>
              <a:buFont typeface="Wingdings" pitchFamily="2" charset="2"/>
              <a:buChar char="n"/>
              <a:defRPr/>
            </a:pPr>
            <a:r>
              <a:rPr lang="en-GB" sz="2400" dirty="0"/>
              <a:t>Objectives and scope (</a:t>
            </a:r>
            <a:r>
              <a:rPr lang="en-GB" sz="2400" dirty="0">
                <a:solidFill>
                  <a:srgbClr val="000000"/>
                </a:solidFill>
                <a:ea typeface="+mn-ea"/>
                <a:cs typeface="+mn-cs"/>
              </a:rPr>
              <a:t>covers all risk categories/types)</a:t>
            </a:r>
            <a:endParaRPr lang="en-GB" sz="2400" dirty="0"/>
          </a:p>
          <a:p>
            <a:pPr marL="342900" lvl="1" indent="-342900" eaLnBrk="1" hangingPunct="1">
              <a:buClr>
                <a:schemeClr val="accent1"/>
              </a:buClr>
              <a:buSzPct val="55000"/>
              <a:buFont typeface="Wingdings" pitchFamily="2" charset="2"/>
              <a:buChar char="n"/>
              <a:defRPr/>
            </a:pPr>
            <a:r>
              <a:rPr lang="en-GB" sz="2400" dirty="0"/>
              <a:t>Definitions and risk management principles</a:t>
            </a:r>
          </a:p>
          <a:p>
            <a:pPr marL="342900" lvl="1" indent="-342900" eaLnBrk="1" hangingPunct="1">
              <a:buClr>
                <a:schemeClr val="accent1"/>
              </a:buClr>
              <a:buSzPct val="55000"/>
              <a:buFont typeface="Wingdings" pitchFamily="2" charset="2"/>
              <a:buChar char="n"/>
              <a:defRPr/>
            </a:pPr>
            <a:r>
              <a:rPr lang="en-GB" sz="2400" dirty="0"/>
              <a:t>Risk appetite and tolerance</a:t>
            </a:r>
          </a:p>
          <a:p>
            <a:pPr marL="342900" lvl="1" indent="-342900" eaLnBrk="1" hangingPunct="1">
              <a:buClr>
                <a:schemeClr val="accent1"/>
              </a:buClr>
              <a:buSzPct val="55000"/>
              <a:buFont typeface="Wingdings" pitchFamily="2" charset="2"/>
              <a:buChar char="n"/>
              <a:defRPr/>
            </a:pPr>
            <a:r>
              <a:rPr lang="en-GB" sz="2400" dirty="0"/>
              <a:t>Risk Management Framework</a:t>
            </a:r>
          </a:p>
          <a:p>
            <a:pPr marL="342900" lvl="1" indent="-342900" eaLnBrk="1" hangingPunct="1">
              <a:buClr>
                <a:schemeClr val="accent1"/>
              </a:buClr>
              <a:buSzPct val="55000"/>
              <a:buFont typeface="Wingdings" pitchFamily="2" charset="2"/>
              <a:buChar char="n"/>
              <a:defRPr/>
            </a:pPr>
            <a:r>
              <a:rPr lang="en-GB" sz="2400" dirty="0"/>
              <a:t>Governance of risk</a:t>
            </a:r>
          </a:p>
          <a:p>
            <a:pPr marL="342900" lvl="1" indent="-342900" eaLnBrk="1" hangingPunct="1">
              <a:buClr>
                <a:schemeClr val="accent1"/>
              </a:buClr>
              <a:buSzPct val="55000"/>
              <a:buFont typeface="Wingdings" pitchFamily="2" charset="2"/>
              <a:buChar char="n"/>
              <a:defRPr/>
            </a:pPr>
            <a:r>
              <a:rPr lang="en-GB" sz="2400" dirty="0"/>
              <a:t>Risk management universe</a:t>
            </a:r>
          </a:p>
          <a:p>
            <a:pPr marL="342900" lvl="1" indent="-342900" eaLnBrk="1" hangingPunct="1">
              <a:buClr>
                <a:schemeClr val="accent1"/>
              </a:buClr>
              <a:buSzPct val="55000"/>
              <a:buFont typeface="Wingdings" pitchFamily="2" charset="2"/>
              <a:buChar char="n"/>
              <a:defRPr/>
            </a:pPr>
            <a:r>
              <a:rPr lang="en-GB" sz="2400" dirty="0"/>
              <a:t>Risk management support structure</a:t>
            </a:r>
          </a:p>
          <a:p>
            <a:pPr marL="342900" lvl="1" indent="-342900" eaLnBrk="1" hangingPunct="1">
              <a:buClr>
                <a:schemeClr val="accent1"/>
              </a:buClr>
              <a:buSzPct val="55000"/>
              <a:buFont typeface="Wingdings" pitchFamily="2" charset="2"/>
              <a:buChar char="n"/>
              <a:defRPr/>
            </a:pPr>
            <a:r>
              <a:rPr lang="en-GB" sz="2400" dirty="0"/>
              <a:t>Control activities</a:t>
            </a:r>
          </a:p>
          <a:p>
            <a:pPr marL="342900" lvl="1" indent="-342900" eaLnBrk="1" hangingPunct="1">
              <a:buClr>
                <a:schemeClr val="accent1"/>
              </a:buClr>
              <a:buSzPct val="55000"/>
              <a:buFont typeface="Wingdings" pitchFamily="2" charset="2"/>
              <a:buChar char="n"/>
              <a:defRPr/>
            </a:pPr>
            <a:r>
              <a:rPr lang="en-GB" sz="2400" dirty="0"/>
              <a:t>R</a:t>
            </a:r>
            <a:r>
              <a:rPr lang="en-GB" sz="2400" dirty="0">
                <a:solidFill>
                  <a:srgbClr val="000000"/>
                </a:solidFill>
                <a:ea typeface="+mn-ea"/>
                <a:cs typeface="+mn-cs"/>
              </a:rPr>
              <a:t>oles and responsibilities</a:t>
            </a:r>
            <a:endParaRPr lang="en-GB" sz="2400" dirty="0"/>
          </a:p>
          <a:p>
            <a:pPr marL="342900" lvl="1" indent="-342900" eaLnBrk="1" hangingPunct="1">
              <a:buClr>
                <a:schemeClr val="accent1"/>
              </a:buClr>
              <a:buSzPct val="55000"/>
              <a:buFont typeface="Wingdings" pitchFamily="2" charset="2"/>
              <a:buChar char="n"/>
              <a:defRPr/>
            </a:pPr>
            <a:r>
              <a:rPr lang="en-GB" sz="2400" dirty="0"/>
              <a:t>Review and approval process , e.g. by RMC and BRC</a:t>
            </a:r>
          </a:p>
          <a:p>
            <a:pPr marL="742950" lvl="2" indent="-342900" eaLnBrk="1" hangingPunct="1">
              <a:buClr>
                <a:schemeClr val="accent1"/>
              </a:buClr>
              <a:buFontTx/>
              <a:buNone/>
              <a:defRPr/>
            </a:pPr>
            <a:endParaRPr lang="en-GB" sz="2400" dirty="0"/>
          </a:p>
          <a:p>
            <a:pPr marL="342900" lvl="1" indent="-342900" eaLnBrk="1" hangingPunct="1">
              <a:buClr>
                <a:schemeClr val="accent1"/>
              </a:buClr>
              <a:buSzPct val="70000"/>
              <a:buFont typeface="Wingdings" pitchFamily="2" charset="2"/>
              <a:buChar char="n"/>
              <a:defRPr/>
            </a:pPr>
            <a:endParaRPr lang="en-GB" sz="2400" dirty="0"/>
          </a:p>
          <a:p>
            <a:pPr eaLnBrk="1" hangingPunct="1">
              <a:buFont typeface="Wingdings" pitchFamily="2" charset="2"/>
              <a:buNone/>
              <a:defRPr/>
            </a:pPr>
            <a:endParaRPr lang="en-GB" sz="2400" dirty="0"/>
          </a:p>
          <a:p>
            <a:pPr eaLnBrk="1" hangingPunct="1">
              <a:buFont typeface="Wingdings" pitchFamily="2" charset="2"/>
              <a:buNone/>
              <a:defRPr/>
            </a:pPr>
            <a:endParaRPr lang="en-GB" sz="2400" dirty="0"/>
          </a:p>
        </p:txBody>
      </p:sp>
    </p:spTree>
    <p:extLst>
      <p:ext uri="{BB962C8B-B14F-4D97-AF65-F5344CB8AC3E}">
        <p14:creationId xmlns:p14="http://schemas.microsoft.com/office/powerpoint/2010/main" val="2783207561"/>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a:xfrm>
            <a:off x="407193" y="136318"/>
            <a:ext cx="7996238" cy="556378"/>
          </a:xfrm>
        </p:spPr>
        <p:txBody>
          <a:bodyPr/>
          <a:lstStyle/>
          <a:p>
            <a:pPr indent="0" algn="ctr" eaLnBrk="1" hangingPunct="1"/>
            <a:r>
              <a:rPr lang="en-US" sz="2800" b="1" dirty="0"/>
              <a:t>Definitions</a:t>
            </a:r>
            <a:endParaRPr lang="en-GB" sz="2800" b="1" i="1" dirty="0"/>
          </a:p>
        </p:txBody>
      </p:sp>
      <p:sp>
        <p:nvSpPr>
          <p:cNvPr id="3" name="Content Placeholder 2"/>
          <p:cNvSpPr>
            <a:spLocks noGrp="1"/>
          </p:cNvSpPr>
          <p:nvPr>
            <p:ph idx="4294967295"/>
          </p:nvPr>
        </p:nvSpPr>
        <p:spPr>
          <a:xfrm>
            <a:off x="395536" y="770678"/>
            <a:ext cx="8516938" cy="5321300"/>
          </a:xfrm>
        </p:spPr>
        <p:txBody>
          <a:bodyPr/>
          <a:lstStyle/>
          <a:p>
            <a:pPr marL="342900" lvl="1" indent="-342900" eaLnBrk="1" hangingPunct="1">
              <a:buClr>
                <a:schemeClr val="accent1"/>
              </a:buClr>
              <a:buSzPct val="55000"/>
              <a:buFontTx/>
              <a:buNone/>
              <a:defRPr/>
            </a:pPr>
            <a:r>
              <a:rPr lang="en-GB" sz="2400" dirty="0"/>
              <a:t>Definition of risk</a:t>
            </a:r>
          </a:p>
          <a:p>
            <a:pPr marL="342900" lvl="1" indent="-342900" eaLnBrk="1" hangingPunct="1">
              <a:buClr>
                <a:schemeClr val="accent1"/>
              </a:buClr>
              <a:buSzPct val="55000"/>
              <a:buFont typeface="Wingdings" pitchFamily="2" charset="2"/>
              <a:buChar char="n"/>
              <a:defRPr/>
            </a:pPr>
            <a:r>
              <a:rPr lang="en-GB" sz="2000" i="1" dirty="0"/>
              <a:t>Risk is defined as any factor, internal or external to the Bank, that could have a negative impact on or prevent the achievement of valid/relevant organisational objectives, as well as the pursuit of irrelevant or invalid organisational objectives</a:t>
            </a:r>
          </a:p>
          <a:p>
            <a:pPr marL="342900" lvl="1" indent="-342900" eaLnBrk="1" hangingPunct="1">
              <a:buClr>
                <a:schemeClr val="accent1"/>
              </a:buClr>
              <a:buSzPct val="55000"/>
              <a:buFontTx/>
              <a:buNone/>
              <a:defRPr/>
            </a:pPr>
            <a:endParaRPr lang="en-GB" sz="1000" dirty="0"/>
          </a:p>
          <a:p>
            <a:pPr marL="342900" lvl="1" indent="-342900" eaLnBrk="1" hangingPunct="1">
              <a:buClr>
                <a:schemeClr val="accent1"/>
              </a:buClr>
              <a:buSzPct val="55000"/>
              <a:buFontTx/>
              <a:buNone/>
              <a:defRPr/>
            </a:pPr>
            <a:r>
              <a:rPr lang="en-GB" sz="2400" dirty="0"/>
              <a:t>Typical broad risk categories defined in the policy</a:t>
            </a:r>
          </a:p>
          <a:p>
            <a:pPr marL="342900" lvl="1" indent="-342900" eaLnBrk="1" hangingPunct="1">
              <a:buClr>
                <a:schemeClr val="accent1"/>
              </a:buClr>
              <a:buSzPct val="55000"/>
              <a:buFont typeface="Wingdings" pitchFamily="2" charset="2"/>
              <a:buChar char="n"/>
              <a:defRPr/>
            </a:pPr>
            <a:r>
              <a:rPr lang="en-GB" sz="2000" dirty="0"/>
              <a:t>strategic risk</a:t>
            </a:r>
          </a:p>
          <a:p>
            <a:pPr marL="342900" lvl="1" indent="-342900" eaLnBrk="1" hangingPunct="1">
              <a:buClr>
                <a:schemeClr val="accent1"/>
              </a:buClr>
              <a:buSzPct val="55000"/>
              <a:buFont typeface="Wingdings" pitchFamily="2" charset="2"/>
              <a:buChar char="n"/>
              <a:defRPr/>
            </a:pPr>
            <a:r>
              <a:rPr lang="en-GB" sz="2000" dirty="0"/>
              <a:t>financial risk</a:t>
            </a:r>
          </a:p>
          <a:p>
            <a:pPr marL="342900" lvl="1" indent="-342900" eaLnBrk="1" hangingPunct="1">
              <a:buClr>
                <a:schemeClr val="accent1"/>
              </a:buClr>
              <a:buSzPct val="55000"/>
              <a:buFont typeface="Wingdings" pitchFamily="2" charset="2"/>
              <a:buChar char="n"/>
              <a:defRPr/>
            </a:pPr>
            <a:r>
              <a:rPr lang="en-GB" sz="2000" dirty="0"/>
              <a:t>operational risk</a:t>
            </a:r>
          </a:p>
          <a:p>
            <a:pPr marL="342900" lvl="1" indent="-342900" eaLnBrk="1" hangingPunct="1">
              <a:buClr>
                <a:schemeClr val="accent1"/>
              </a:buClr>
              <a:buSzPct val="55000"/>
              <a:buFont typeface="Wingdings" pitchFamily="2" charset="2"/>
              <a:buChar char="n"/>
              <a:defRPr/>
            </a:pPr>
            <a:r>
              <a:rPr lang="en-GB" sz="2000" dirty="0"/>
              <a:t>reputational risk</a:t>
            </a:r>
          </a:p>
          <a:p>
            <a:pPr marL="342900" lvl="1" indent="-342900" eaLnBrk="1" hangingPunct="1">
              <a:buClr>
                <a:schemeClr val="accent1"/>
              </a:buClr>
              <a:buSzPct val="55000"/>
              <a:buFontTx/>
              <a:buNone/>
              <a:defRPr/>
            </a:pPr>
            <a:endParaRPr lang="en-GB" sz="800" dirty="0"/>
          </a:p>
          <a:p>
            <a:pPr marL="342900" lvl="1" indent="-342900" eaLnBrk="1" hangingPunct="1">
              <a:buClr>
                <a:schemeClr val="accent1"/>
              </a:buClr>
              <a:buSzPct val="55000"/>
              <a:buFontTx/>
              <a:buNone/>
              <a:defRPr/>
            </a:pPr>
            <a:endParaRPr lang="en-GB" sz="800" dirty="0">
              <a:effectLst/>
            </a:endParaRPr>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1366833"/>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268760"/>
            <a:ext cx="5760640" cy="1505027"/>
          </a:xfrm>
        </p:spPr>
        <p:txBody>
          <a:bodyPr/>
          <a:lstStyle/>
          <a:p>
            <a:pPr lvl="1" algn="ctr"/>
            <a:r>
              <a:rPr lang="en-US" sz="3600" b="1" dirty="0"/>
              <a:t>Design ERM support framework, approach and methodology</a:t>
            </a:r>
            <a:endParaRPr lang="en-ZA" sz="3600" b="1" dirty="0"/>
          </a:p>
        </p:txBody>
      </p:sp>
      <p:pic>
        <p:nvPicPr>
          <p:cNvPr id="4" name="Picture 3" descr="https://encrypted-tbn1.gstatic.com/images?q=tbn:ANd9GcRUY8M8cTpkg3nZ5htnbZKtFdhcl5G-VMFzmFLRV6s7TBJsMGlxz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924944"/>
            <a:ext cx="4248472" cy="2880320"/>
          </a:xfrm>
          <a:prstGeom prst="rect">
            <a:avLst/>
          </a:prstGeom>
          <a:noFill/>
          <a:ln>
            <a:noFill/>
          </a:ln>
        </p:spPr>
      </p:pic>
    </p:spTree>
    <p:extLst>
      <p:ext uri="{BB962C8B-B14F-4D97-AF65-F5344CB8AC3E}">
        <p14:creationId xmlns:p14="http://schemas.microsoft.com/office/powerpoint/2010/main" val="4066401754"/>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spect="1" noChangeArrowheads="1"/>
          </p:cNvSpPr>
          <p:nvPr>
            <p:ph type="title"/>
          </p:nvPr>
        </p:nvSpPr>
        <p:spPr>
          <a:xfrm>
            <a:off x="717550" y="67657"/>
            <a:ext cx="7607300" cy="720197"/>
          </a:xfrm>
        </p:spPr>
        <p:txBody>
          <a:bodyPr/>
          <a:lstStyle/>
          <a:p>
            <a:pPr algn="ctr"/>
            <a:r>
              <a:rPr lang="en-US" sz="2400" b="1" dirty="0"/>
              <a:t>Design ERM support framework, approach </a:t>
            </a:r>
            <a:br>
              <a:rPr lang="en-US" sz="2400" b="1" dirty="0"/>
            </a:br>
            <a:r>
              <a:rPr lang="en-US" sz="2400" b="1" dirty="0"/>
              <a:t>and methodology</a:t>
            </a:r>
          </a:p>
        </p:txBody>
      </p:sp>
      <p:sp>
        <p:nvSpPr>
          <p:cNvPr id="35843" name="Rectangle 3"/>
          <p:cNvSpPr>
            <a:spLocks noGrp="1" noChangeArrowheads="1"/>
          </p:cNvSpPr>
          <p:nvPr>
            <p:ph type="body" idx="1"/>
          </p:nvPr>
        </p:nvSpPr>
        <p:spPr>
          <a:xfrm>
            <a:off x="251520" y="1052737"/>
            <a:ext cx="8424936" cy="4536504"/>
          </a:xfrm>
          <a:noFill/>
        </p:spPr>
        <p:txBody>
          <a:bodyPr/>
          <a:lstStyle/>
          <a:p>
            <a:pPr marL="269875" indent="0">
              <a:buSzTx/>
              <a:buFont typeface="Wingdings" pitchFamily="2" charset="2"/>
              <a:buChar char="§"/>
              <a:tabLst>
                <a:tab pos="269875" algn="l"/>
                <a:tab pos="803275" algn="l"/>
              </a:tabLst>
            </a:pPr>
            <a:r>
              <a:rPr lang="en-GB" sz="2400" dirty="0">
                <a:effectLst/>
              </a:rPr>
              <a:t>	Establish a centralised ERM coordination function</a:t>
            </a:r>
          </a:p>
          <a:p>
            <a:pPr marL="269875" indent="0">
              <a:buSzTx/>
              <a:buFont typeface="Wingdings" pitchFamily="2" charset="2"/>
              <a:buChar char="§"/>
              <a:tabLst>
                <a:tab pos="269875" algn="l"/>
                <a:tab pos="803275" algn="l"/>
              </a:tabLst>
            </a:pPr>
            <a:r>
              <a:rPr lang="en-GB" sz="2400" dirty="0">
                <a:effectLst/>
              </a:rPr>
              <a:t>     Implement ERM Coordinators structure and forum</a:t>
            </a:r>
          </a:p>
          <a:p>
            <a:pPr marL="269875" indent="0">
              <a:buSzTx/>
              <a:buFont typeface="Wingdings" pitchFamily="2" charset="2"/>
              <a:buChar char="§"/>
              <a:tabLst>
                <a:tab pos="269875" algn="l"/>
                <a:tab pos="803275" algn="l"/>
              </a:tabLst>
            </a:pPr>
            <a:r>
              <a:rPr lang="en-GB" sz="2400" dirty="0">
                <a:effectLst/>
              </a:rPr>
              <a:t>	Build CAF relationships</a:t>
            </a:r>
          </a:p>
          <a:p>
            <a:pPr marL="269875" indent="0">
              <a:buSzTx/>
              <a:buFont typeface="Wingdings" pitchFamily="2" charset="2"/>
              <a:buChar char="§"/>
              <a:tabLst>
                <a:tab pos="269875" algn="l"/>
                <a:tab pos="803275" algn="l"/>
              </a:tabLst>
            </a:pPr>
            <a:r>
              <a:rPr lang="en-GB" sz="2400" dirty="0">
                <a:effectLst/>
              </a:rPr>
              <a:t>	Do Roadmap planning and approval</a:t>
            </a:r>
          </a:p>
          <a:p>
            <a:pPr marL="269875" indent="0">
              <a:buSzTx/>
              <a:buFont typeface="Wingdings" pitchFamily="2" charset="2"/>
              <a:buChar char="§"/>
              <a:tabLst>
                <a:tab pos="269875" algn="l"/>
                <a:tab pos="803275" algn="l"/>
              </a:tabLst>
            </a:pPr>
            <a:r>
              <a:rPr lang="en-GB" sz="2400" dirty="0">
                <a:effectLst/>
              </a:rPr>
              <a:t>	Decide normative or event-driven methodology</a:t>
            </a:r>
          </a:p>
          <a:p>
            <a:pPr marL="269875" indent="0">
              <a:buSzTx/>
              <a:buFont typeface="Wingdings" pitchFamily="2" charset="2"/>
              <a:buChar char="§"/>
              <a:tabLst>
                <a:tab pos="269875" algn="l"/>
                <a:tab pos="803275" algn="l"/>
              </a:tabLst>
            </a:pPr>
            <a:r>
              <a:rPr lang="en-GB" sz="2400" dirty="0">
                <a:effectLst/>
              </a:rPr>
              <a:t>	Consider ERM software solution support </a:t>
            </a:r>
          </a:p>
          <a:p>
            <a:pPr marL="630238" lvl="1" indent="0">
              <a:lnSpc>
                <a:spcPct val="80000"/>
              </a:lnSpc>
              <a:buFontTx/>
              <a:buNone/>
              <a:tabLst>
                <a:tab pos="269875" algn="l"/>
                <a:tab pos="803275" algn="l"/>
              </a:tabLst>
            </a:pPr>
            <a:endParaRPr lang="en-GB" sz="2400" dirty="0">
              <a:effectLst/>
            </a:endParaRPr>
          </a:p>
          <a:p>
            <a:pPr marL="630238" lvl="1" indent="0">
              <a:lnSpc>
                <a:spcPct val="80000"/>
              </a:lnSpc>
              <a:buFontTx/>
              <a:buNone/>
              <a:tabLst>
                <a:tab pos="269875" algn="l"/>
                <a:tab pos="803275" algn="l"/>
              </a:tabLst>
            </a:pPr>
            <a:endParaRPr lang="en-US" sz="2400" dirty="0">
              <a:effectLst/>
            </a:endParaRPr>
          </a:p>
        </p:txBody>
      </p:sp>
      <p:pic>
        <p:nvPicPr>
          <p:cNvPr id="6" name="Picture 5" descr="LOGOB&amp;W"/>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2393130"/>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spect="1" noChangeArrowheads="1"/>
          </p:cNvSpPr>
          <p:nvPr>
            <p:ph type="title"/>
          </p:nvPr>
        </p:nvSpPr>
        <p:spPr>
          <a:xfrm>
            <a:off x="717550" y="67657"/>
            <a:ext cx="7607300" cy="720197"/>
          </a:xfrm>
        </p:spPr>
        <p:txBody>
          <a:bodyPr/>
          <a:lstStyle/>
          <a:p>
            <a:pPr algn="ctr"/>
            <a:r>
              <a:rPr lang="en-US" sz="2400" b="1" dirty="0"/>
              <a:t>Typical Functions of a Centralised </a:t>
            </a:r>
            <a:br>
              <a:rPr lang="en-US" sz="2400" b="1" dirty="0"/>
            </a:br>
            <a:r>
              <a:rPr lang="en-US" sz="2400" b="1" dirty="0"/>
              <a:t>ERM coordination function</a:t>
            </a:r>
          </a:p>
        </p:txBody>
      </p:sp>
      <p:sp>
        <p:nvSpPr>
          <p:cNvPr id="35843" name="Rectangle 3"/>
          <p:cNvSpPr>
            <a:spLocks noGrp="1" noChangeArrowheads="1"/>
          </p:cNvSpPr>
          <p:nvPr>
            <p:ph type="body" idx="1"/>
          </p:nvPr>
        </p:nvSpPr>
        <p:spPr>
          <a:xfrm>
            <a:off x="251520" y="1052737"/>
            <a:ext cx="8424936" cy="4536504"/>
          </a:xfrm>
          <a:noFill/>
        </p:spPr>
        <p:txBody>
          <a:bodyPr/>
          <a:lstStyle/>
          <a:p>
            <a:pPr marL="269875" indent="0">
              <a:buSzTx/>
              <a:buFont typeface="Wingdings" pitchFamily="2" charset="2"/>
              <a:buChar char="§"/>
              <a:tabLst>
                <a:tab pos="269875" algn="l"/>
                <a:tab pos="803275" algn="l"/>
              </a:tabLst>
            </a:pPr>
            <a:r>
              <a:rPr lang="en-GB" sz="2400" dirty="0">
                <a:effectLst/>
              </a:rPr>
              <a:t>	Facilitate and co-ordinate organisation-wide and 	departmental 	formalised risk management</a:t>
            </a:r>
          </a:p>
          <a:p>
            <a:pPr marL="269875" indent="0">
              <a:buSzTx/>
              <a:buFont typeface="Wingdings" pitchFamily="2" charset="2"/>
              <a:buChar char="§"/>
              <a:tabLst>
                <a:tab pos="269875" algn="l"/>
                <a:tab pos="803275" algn="l"/>
              </a:tabLst>
            </a:pPr>
            <a:r>
              <a:rPr lang="en-GB" sz="2400" dirty="0">
                <a:effectLst/>
              </a:rPr>
              <a:t>	Organise and enhance the management 	of 	specialised operational risks</a:t>
            </a:r>
          </a:p>
          <a:p>
            <a:pPr marL="269875" indent="0">
              <a:buSzTx/>
              <a:buFont typeface="Wingdings" pitchFamily="2" charset="2"/>
              <a:buChar char="§"/>
              <a:tabLst>
                <a:tab pos="269875" algn="l"/>
                <a:tab pos="803275" algn="l"/>
              </a:tabLst>
            </a:pPr>
            <a:r>
              <a:rPr lang="en-GB" sz="2400" dirty="0">
                <a:effectLst/>
              </a:rPr>
              <a:t>	Co-ordinate and ensure compliance management in 	the organisation</a:t>
            </a:r>
          </a:p>
          <a:p>
            <a:pPr marL="269875" indent="0">
              <a:buSzTx/>
              <a:buFont typeface="Wingdings" pitchFamily="2" charset="2"/>
              <a:buChar char="§"/>
              <a:tabLst>
                <a:tab pos="269875" algn="l"/>
                <a:tab pos="803275" algn="l"/>
              </a:tabLst>
            </a:pPr>
            <a:r>
              <a:rPr lang="en-GB" sz="2400" dirty="0">
                <a:effectLst/>
              </a:rPr>
              <a:t>	Develop and provide appropriate GRC-related 	advisory services to management </a:t>
            </a:r>
          </a:p>
          <a:p>
            <a:pPr marL="269875" indent="0">
              <a:buSzTx/>
              <a:buFont typeface="Wingdings" pitchFamily="2" charset="2"/>
              <a:buChar char="§"/>
              <a:tabLst>
                <a:tab pos="269875" algn="l"/>
                <a:tab pos="803275" algn="l"/>
              </a:tabLst>
            </a:pPr>
            <a:r>
              <a:rPr lang="en-GB" sz="2400" dirty="0">
                <a:effectLst/>
              </a:rPr>
              <a:t>	Chief Risk Officer function of the organisation (e.g. 	representation on executive committees) </a:t>
            </a:r>
          </a:p>
          <a:p>
            <a:pPr marL="630238" lvl="1" indent="0">
              <a:lnSpc>
                <a:spcPct val="80000"/>
              </a:lnSpc>
              <a:buFontTx/>
              <a:buNone/>
              <a:tabLst>
                <a:tab pos="269875" algn="l"/>
                <a:tab pos="803275" algn="l"/>
              </a:tabLst>
            </a:pPr>
            <a:endParaRPr lang="en-GB" sz="2400" dirty="0">
              <a:effectLst/>
            </a:endParaRPr>
          </a:p>
          <a:p>
            <a:pPr marL="630238" lvl="1" indent="0">
              <a:lnSpc>
                <a:spcPct val="80000"/>
              </a:lnSpc>
              <a:buFontTx/>
              <a:buNone/>
              <a:tabLst>
                <a:tab pos="269875" algn="l"/>
                <a:tab pos="803275" algn="l"/>
              </a:tabLst>
            </a:pPr>
            <a:endParaRPr lang="en-US" sz="2400" dirty="0">
              <a:effectLst/>
            </a:endParaRPr>
          </a:p>
        </p:txBody>
      </p:sp>
      <p:pic>
        <p:nvPicPr>
          <p:cNvPr id="6" name="Picture 5" descr="LOGOB&amp;W"/>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8840014"/>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484784"/>
            <a:ext cx="7056784" cy="563231"/>
          </a:xfrm>
        </p:spPr>
        <p:txBody>
          <a:bodyPr/>
          <a:lstStyle/>
          <a:p>
            <a:pPr lvl="1" algn="ctr"/>
            <a:r>
              <a:rPr lang="en-US" sz="3600" b="1" dirty="0"/>
              <a:t>Ensure a top-down approach</a:t>
            </a:r>
            <a:endParaRPr lang="en-ZA" sz="3600" dirty="0"/>
          </a:p>
        </p:txBody>
      </p:sp>
      <p:pic>
        <p:nvPicPr>
          <p:cNvPr id="3" name="rg_hi" descr="http://t1.gstatic.com/images?q=tbn:ANd9GcSwJypnVMBPWjfYG8zxAGeoHV5MsIaa6IZT3YyohCQGuErxcMZKIQ">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915816" y="2276872"/>
            <a:ext cx="2736304" cy="3672408"/>
          </a:xfrm>
          <a:prstGeom prst="rect">
            <a:avLst/>
          </a:prstGeom>
          <a:noFill/>
          <a:ln>
            <a:noFill/>
          </a:ln>
        </p:spPr>
      </p:pic>
    </p:spTree>
    <p:extLst>
      <p:ext uri="{BB962C8B-B14F-4D97-AF65-F5344CB8AC3E}">
        <p14:creationId xmlns:p14="http://schemas.microsoft.com/office/powerpoint/2010/main" val="4059980322"/>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395536" y="260648"/>
            <a:ext cx="8280920" cy="608817"/>
          </a:xfrm>
        </p:spPr>
        <p:txBody>
          <a:bodyPr/>
          <a:lstStyle/>
          <a:p>
            <a:pPr algn="ctr"/>
            <a:r>
              <a:rPr lang="en-GB" sz="2800" b="1" dirty="0"/>
              <a:t>Departmental Risk Management Co-ordinators</a:t>
            </a:r>
          </a:p>
        </p:txBody>
      </p:sp>
      <p:sp>
        <p:nvSpPr>
          <p:cNvPr id="3" name="Content Placeholder 2"/>
          <p:cNvSpPr>
            <a:spLocks noGrp="1"/>
          </p:cNvSpPr>
          <p:nvPr>
            <p:ph idx="1"/>
          </p:nvPr>
        </p:nvSpPr>
        <p:spPr>
          <a:xfrm>
            <a:off x="611560" y="1268760"/>
            <a:ext cx="7402512" cy="3784600"/>
          </a:xfrm>
        </p:spPr>
        <p:txBody>
          <a:bodyPr/>
          <a:lstStyle/>
          <a:p>
            <a:pPr marL="0" indent="0">
              <a:buFont typeface="Wingdings" pitchFamily="2" charset="2"/>
              <a:buNone/>
              <a:defRPr/>
            </a:pPr>
            <a:endParaRPr lang="en-GB" sz="800" u="sng" dirty="0"/>
          </a:p>
          <a:p>
            <a:pPr>
              <a:defRPr/>
            </a:pPr>
            <a:r>
              <a:rPr lang="en-GB" sz="2400" dirty="0"/>
              <a:t>Liaise with Central ERM and serve as primary contact in their respective departments regarding risk management</a:t>
            </a:r>
          </a:p>
          <a:p>
            <a:pPr>
              <a:defRPr/>
            </a:pPr>
            <a:r>
              <a:rPr lang="en-GB" sz="2400" dirty="0"/>
              <a:t>Co-ordinate, in consultation with respective HODs, the implementation, maintenance of and reporting on risk management in their departments</a:t>
            </a:r>
          </a:p>
          <a:p>
            <a:pPr>
              <a:defRPr/>
            </a:pPr>
            <a:r>
              <a:rPr lang="en-GB" sz="2400" dirty="0"/>
              <a:t>Promote the concept of an effective hub-and-spoke model</a:t>
            </a:r>
          </a:p>
        </p:txBody>
      </p:sp>
    </p:spTree>
    <p:extLst>
      <p:ext uri="{BB962C8B-B14F-4D97-AF65-F5344CB8AC3E}">
        <p14:creationId xmlns:p14="http://schemas.microsoft.com/office/powerpoint/2010/main" val="1306137297"/>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a:xfrm>
            <a:off x="377825" y="176213"/>
            <a:ext cx="7996238" cy="825500"/>
          </a:xfrm>
        </p:spPr>
        <p:txBody>
          <a:bodyPr/>
          <a:lstStyle/>
          <a:p>
            <a:pPr indent="0" algn="ctr" eaLnBrk="1" hangingPunct="1"/>
            <a:r>
              <a:rPr lang="en-US" sz="2800" b="1" dirty="0"/>
              <a:t>Risk management approach, process and methodology</a:t>
            </a:r>
            <a:endParaRPr lang="en-GB" sz="2800" b="1" i="1" dirty="0"/>
          </a:p>
        </p:txBody>
      </p:sp>
      <p:sp>
        <p:nvSpPr>
          <p:cNvPr id="3" name="Content Placeholder 2"/>
          <p:cNvSpPr>
            <a:spLocks noGrp="1"/>
          </p:cNvSpPr>
          <p:nvPr>
            <p:ph idx="4294967295"/>
          </p:nvPr>
        </p:nvSpPr>
        <p:spPr>
          <a:xfrm>
            <a:off x="323528" y="1124744"/>
            <a:ext cx="8079903" cy="5321300"/>
          </a:xfrm>
        </p:spPr>
        <p:txBody>
          <a:bodyPr/>
          <a:lstStyle/>
          <a:p>
            <a:pPr marL="342900" lvl="1" indent="-342900" eaLnBrk="1" hangingPunct="1">
              <a:buClr>
                <a:schemeClr val="accent1"/>
              </a:buClr>
              <a:buSzPct val="55000"/>
              <a:buFont typeface="Wingdings" pitchFamily="2" charset="2"/>
              <a:buChar char="n"/>
              <a:defRPr/>
            </a:pPr>
            <a:r>
              <a:rPr lang="en-GB" sz="2400" dirty="0"/>
              <a:t>Approach should be consistent with widely accepted standards, guidelines and best practice</a:t>
            </a:r>
          </a:p>
          <a:p>
            <a:pPr marL="342900" lvl="1" indent="-342900" eaLnBrk="1" hangingPunct="1">
              <a:buClr>
                <a:schemeClr val="accent1"/>
              </a:buClr>
              <a:buSzPct val="55000"/>
              <a:buFont typeface="Wingdings" pitchFamily="2" charset="2"/>
              <a:buChar char="n"/>
              <a:defRPr/>
            </a:pPr>
            <a:r>
              <a:rPr lang="en-GB" sz="2400" dirty="0"/>
              <a:t>Methodology best based on established proven principles, e.g. those contained in the Committee of Sponsoring Organisations (COSO) Enterprise Risk Management (ERM) Framework; or ISO 31000</a:t>
            </a:r>
          </a:p>
          <a:p>
            <a:pPr marL="342900" lvl="1" indent="-342900" eaLnBrk="1" hangingPunct="1">
              <a:buClr>
                <a:schemeClr val="accent1"/>
              </a:buClr>
              <a:buSzPct val="55000"/>
              <a:buFont typeface="Wingdings" pitchFamily="2" charset="2"/>
              <a:buChar char="n"/>
              <a:defRPr/>
            </a:pPr>
            <a:r>
              <a:rPr lang="en-GB" sz="2400" dirty="0"/>
              <a:t>Consider benchmarking against other central banks</a:t>
            </a:r>
          </a:p>
          <a:p>
            <a:pPr marL="342900" lvl="1" indent="-342900" eaLnBrk="1" hangingPunct="1">
              <a:buClr>
                <a:schemeClr val="accent1"/>
              </a:buClr>
              <a:buSzPct val="55000"/>
              <a:buFont typeface="Wingdings" pitchFamily="2" charset="2"/>
              <a:buChar char="n"/>
              <a:defRPr/>
            </a:pPr>
            <a:r>
              <a:rPr lang="en-GB" sz="2400" dirty="0"/>
              <a:t>Consider membership of IORWG  - International Operational Risk Working Group for central banks</a:t>
            </a:r>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9816141"/>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ight Arrow 14"/>
          <p:cNvSpPr/>
          <p:nvPr/>
        </p:nvSpPr>
        <p:spPr>
          <a:xfrm rot="1449322">
            <a:off x="4696668" y="4885281"/>
            <a:ext cx="1100076" cy="27078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32" name="Curved Down Arrow 31"/>
          <p:cNvSpPr/>
          <p:nvPr/>
        </p:nvSpPr>
        <p:spPr>
          <a:xfrm rot="5001177">
            <a:off x="7128867" y="4374651"/>
            <a:ext cx="1224183" cy="581069"/>
          </a:xfrm>
          <a:prstGeom prst="curvedDownArrow">
            <a:avLst>
              <a:gd name="adj1" fmla="val 44936"/>
              <a:gd name="adj2" fmla="val 81464"/>
              <a:gd name="adj3" fmla="val 2977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sp>
        <p:nvSpPr>
          <p:cNvPr id="26" name="Title 1"/>
          <p:cNvSpPr>
            <a:spLocks noGrp="1"/>
          </p:cNvSpPr>
          <p:nvPr>
            <p:ph type="title"/>
          </p:nvPr>
        </p:nvSpPr>
        <p:spPr>
          <a:xfrm>
            <a:off x="971601" y="332656"/>
            <a:ext cx="7056783" cy="458587"/>
          </a:xfrm>
        </p:spPr>
        <p:txBody>
          <a:bodyPr/>
          <a:lstStyle/>
          <a:p>
            <a:pPr algn="ctr"/>
            <a:r>
              <a:rPr lang="en-GB" sz="2800" b="1" dirty="0">
                <a:solidFill>
                  <a:srgbClr val="EAEAEA"/>
                </a:solidFill>
                <a:latin typeface="Arial" pitchFamily="34" charset="0"/>
                <a:cs typeface="Arial" pitchFamily="34" charset="0"/>
              </a:rPr>
              <a:t>Risk Assessment Process</a:t>
            </a:r>
            <a:endParaRPr lang="en-ZA" dirty="0"/>
          </a:p>
        </p:txBody>
      </p:sp>
      <p:sp>
        <p:nvSpPr>
          <p:cNvPr id="24" name="Rectangle 23"/>
          <p:cNvSpPr/>
          <p:nvPr/>
        </p:nvSpPr>
        <p:spPr>
          <a:xfrm>
            <a:off x="5771334" y="3356992"/>
            <a:ext cx="1680986" cy="104594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ctr"/>
          <a:lstStyle/>
          <a:p>
            <a:pPr lvl="0"/>
            <a:r>
              <a:rPr lang="en-US" sz="1600" dirty="0">
                <a:ln>
                  <a:solidFill>
                    <a:schemeClr val="tx1"/>
                  </a:solidFill>
                </a:ln>
                <a:solidFill>
                  <a:schemeClr val="tx1"/>
                </a:solidFill>
              </a:rPr>
              <a:t>Transversal Risk </a:t>
            </a:r>
            <a:r>
              <a:rPr lang="en-US" sz="1400" dirty="0">
                <a:ln>
                  <a:solidFill>
                    <a:schemeClr val="tx1"/>
                  </a:solidFill>
                </a:ln>
                <a:solidFill>
                  <a:schemeClr val="tx1"/>
                </a:solidFill>
              </a:rPr>
              <a:t>(dependency and/or impact on other departments)</a:t>
            </a:r>
            <a:endParaRPr lang="en-ZA" sz="1400" dirty="0">
              <a:ln>
                <a:solidFill>
                  <a:schemeClr val="tx1"/>
                </a:solidFill>
              </a:ln>
              <a:solidFill>
                <a:schemeClr val="tx1"/>
              </a:solidFill>
            </a:endParaRPr>
          </a:p>
        </p:txBody>
      </p:sp>
      <p:sp>
        <p:nvSpPr>
          <p:cNvPr id="27" name="Curved Down Arrow 26"/>
          <p:cNvSpPr/>
          <p:nvPr/>
        </p:nvSpPr>
        <p:spPr>
          <a:xfrm rot="4964689">
            <a:off x="6269476" y="2538383"/>
            <a:ext cx="2356087" cy="459969"/>
          </a:xfrm>
          <a:prstGeom prst="curvedDownArrow">
            <a:avLst>
              <a:gd name="adj1" fmla="val 44936"/>
              <a:gd name="adj2" fmla="val 71197"/>
              <a:gd name="adj3" fmla="val 2977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grpSp>
        <p:nvGrpSpPr>
          <p:cNvPr id="3" name="Group 2"/>
          <p:cNvGrpSpPr/>
          <p:nvPr/>
        </p:nvGrpSpPr>
        <p:grpSpPr>
          <a:xfrm>
            <a:off x="1021932" y="1039455"/>
            <a:ext cx="6505522" cy="4981833"/>
            <a:chOff x="593757" y="1482198"/>
            <a:chExt cx="6505522" cy="5051024"/>
          </a:xfrm>
        </p:grpSpPr>
        <p:sp>
          <p:nvSpPr>
            <p:cNvPr id="12" name="Rectangle 11"/>
            <p:cNvSpPr/>
            <p:nvPr/>
          </p:nvSpPr>
          <p:spPr>
            <a:xfrm>
              <a:off x="3096234" y="2253458"/>
              <a:ext cx="1529971" cy="105752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ctr"/>
            <a:lstStyle/>
            <a:p>
              <a:pPr lvl="0"/>
              <a:r>
                <a:rPr lang="en-US" dirty="0">
                  <a:ln>
                    <a:solidFill>
                      <a:schemeClr val="tx1"/>
                    </a:solidFill>
                  </a:ln>
                  <a:solidFill>
                    <a:schemeClr val="tx1"/>
                  </a:solidFill>
                </a:rPr>
                <a:t>Potential Risk Cause </a:t>
              </a:r>
              <a:endParaRPr lang="en-ZA" sz="1400" i="1" dirty="0">
                <a:ln>
                  <a:solidFill>
                    <a:schemeClr val="tx1"/>
                  </a:solidFill>
                </a:ln>
                <a:solidFill>
                  <a:schemeClr val="tx1"/>
                </a:solidFill>
              </a:endParaRPr>
            </a:p>
          </p:txBody>
        </p:sp>
        <p:sp>
          <p:nvSpPr>
            <p:cNvPr id="17" name="Curved Right Arrow 16"/>
            <p:cNvSpPr/>
            <p:nvPr/>
          </p:nvSpPr>
          <p:spPr>
            <a:xfrm rot="660000">
              <a:off x="737783" y="2319310"/>
              <a:ext cx="403712" cy="1652963"/>
            </a:xfrm>
            <a:prstGeom prst="curvedRightArrow">
              <a:avLst/>
            </a:prstGeom>
            <a:gradFill>
              <a:gsLst>
                <a:gs pos="0">
                  <a:schemeClr val="dk1">
                    <a:tint val="50000"/>
                    <a:satMod val="300000"/>
                  </a:schemeClr>
                </a:gs>
                <a:gs pos="15000">
                  <a:schemeClr val="dk1">
                    <a:tint val="37000"/>
                    <a:satMod val="300000"/>
                  </a:schemeClr>
                </a:gs>
                <a:gs pos="100000">
                  <a:schemeClr val="dk1">
                    <a:tint val="15000"/>
                    <a:satMod val="350000"/>
                  </a:schemeClr>
                </a:gs>
              </a:gsLst>
              <a:lin ang="21594000" scaled="0"/>
            </a:gradFill>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sp>
          <p:nvSpPr>
            <p:cNvPr id="19" name="Curved Right Arrow 18"/>
            <p:cNvSpPr/>
            <p:nvPr/>
          </p:nvSpPr>
          <p:spPr>
            <a:xfrm>
              <a:off x="593757" y="3967487"/>
              <a:ext cx="432048" cy="1845381"/>
            </a:xfrm>
            <a:prstGeom prst="curved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sp>
          <p:nvSpPr>
            <p:cNvPr id="21" name="Curved Up Arrow 20"/>
            <p:cNvSpPr/>
            <p:nvPr/>
          </p:nvSpPr>
          <p:spPr>
            <a:xfrm rot="251398">
              <a:off x="1705136" y="5586885"/>
              <a:ext cx="2124826" cy="946337"/>
            </a:xfrm>
            <a:prstGeom prst="curvedUpArrow">
              <a:avLst>
                <a:gd name="adj1" fmla="val 25000"/>
                <a:gd name="adj2" fmla="val 51473"/>
                <a:gd name="adj3" fmla="val 25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sp>
          <p:nvSpPr>
            <p:cNvPr id="29" name="Rectangle 28"/>
            <p:cNvSpPr/>
            <p:nvPr/>
          </p:nvSpPr>
          <p:spPr>
            <a:xfrm>
              <a:off x="1025805" y="2244904"/>
              <a:ext cx="1656184" cy="701043"/>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t"/>
            <a:lstStyle/>
            <a:p>
              <a:pPr lvl="0"/>
              <a:r>
                <a:rPr lang="en-US" sz="1600" dirty="0">
                  <a:ln>
                    <a:solidFill>
                      <a:schemeClr val="tx1"/>
                    </a:solidFill>
                  </a:ln>
                  <a:solidFill>
                    <a:schemeClr val="tx1"/>
                  </a:solidFill>
                </a:rPr>
                <a:t>Overall potential threat </a:t>
              </a:r>
              <a:endParaRPr lang="en-ZA" sz="1600" dirty="0">
                <a:ln>
                  <a:solidFill>
                    <a:schemeClr val="tx1"/>
                  </a:solidFill>
                </a:ln>
                <a:solidFill>
                  <a:schemeClr val="tx1"/>
                </a:solidFill>
              </a:endParaRPr>
            </a:p>
          </p:txBody>
        </p:sp>
        <p:sp>
          <p:nvSpPr>
            <p:cNvPr id="30" name="Rectangle 29"/>
            <p:cNvSpPr/>
            <p:nvPr/>
          </p:nvSpPr>
          <p:spPr>
            <a:xfrm>
              <a:off x="1001002" y="3309839"/>
              <a:ext cx="1680987" cy="111587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t"/>
            <a:lstStyle/>
            <a:p>
              <a:r>
                <a:rPr lang="en-US" sz="1600" dirty="0">
                  <a:ln>
                    <a:solidFill>
                      <a:schemeClr val="tx1"/>
                    </a:solidFill>
                  </a:ln>
                  <a:solidFill>
                    <a:schemeClr val="tx1"/>
                  </a:solidFill>
                </a:rPr>
                <a:t>Overall potential impact on the Organisation</a:t>
              </a:r>
              <a:endParaRPr lang="en-ZA" sz="1600" dirty="0">
                <a:ln>
                  <a:solidFill>
                    <a:schemeClr val="tx1"/>
                  </a:solidFill>
                </a:ln>
                <a:solidFill>
                  <a:schemeClr val="tx1"/>
                </a:solidFill>
              </a:endParaRPr>
            </a:p>
            <a:p>
              <a:pPr lvl="0"/>
              <a:endParaRPr lang="en-ZA" sz="1600" dirty="0">
                <a:ln>
                  <a:solidFill>
                    <a:schemeClr val="tx1"/>
                  </a:solidFill>
                </a:ln>
                <a:solidFill>
                  <a:schemeClr val="tx1"/>
                </a:solidFill>
              </a:endParaRPr>
            </a:p>
          </p:txBody>
        </p:sp>
        <p:sp>
          <p:nvSpPr>
            <p:cNvPr id="14" name="Rectangle 13"/>
            <p:cNvSpPr/>
            <p:nvPr/>
          </p:nvSpPr>
          <p:spPr>
            <a:xfrm>
              <a:off x="5073961" y="1885474"/>
              <a:ext cx="1568468" cy="106047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ctr"/>
            <a:lstStyle/>
            <a:p>
              <a:pPr lvl="0"/>
              <a:r>
                <a:rPr lang="en-US" dirty="0">
                  <a:ln>
                    <a:solidFill>
                      <a:schemeClr val="tx1"/>
                    </a:solidFill>
                  </a:ln>
                  <a:solidFill>
                    <a:schemeClr val="tx1"/>
                  </a:solidFill>
                </a:rPr>
                <a:t>Residual Risk</a:t>
              </a:r>
            </a:p>
            <a:p>
              <a:pPr lvl="0"/>
              <a:endParaRPr lang="en-ZA" sz="1400" i="1" dirty="0">
                <a:ln>
                  <a:solidFill>
                    <a:schemeClr val="tx1"/>
                  </a:solidFill>
                </a:ln>
                <a:solidFill>
                  <a:schemeClr val="tx1"/>
                </a:solidFill>
              </a:endParaRPr>
            </a:p>
          </p:txBody>
        </p:sp>
        <p:sp>
          <p:nvSpPr>
            <p:cNvPr id="11" name="Rectangle 10"/>
            <p:cNvSpPr/>
            <p:nvPr/>
          </p:nvSpPr>
          <p:spPr>
            <a:xfrm>
              <a:off x="3186045" y="4553125"/>
              <a:ext cx="1584176" cy="106047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ctr"/>
            <a:lstStyle/>
            <a:p>
              <a:pPr lvl="0"/>
              <a:r>
                <a:rPr lang="en-US" dirty="0">
                  <a:ln>
                    <a:solidFill>
                      <a:schemeClr val="tx1"/>
                    </a:solidFill>
                  </a:ln>
                  <a:solidFill>
                    <a:schemeClr val="tx1"/>
                  </a:solidFill>
                </a:rPr>
                <a:t>Potential Risk Threat</a:t>
              </a:r>
            </a:p>
          </p:txBody>
        </p:sp>
        <p:sp>
          <p:nvSpPr>
            <p:cNvPr id="10" name="Rectangle 9"/>
            <p:cNvSpPr/>
            <p:nvPr/>
          </p:nvSpPr>
          <p:spPr>
            <a:xfrm>
              <a:off x="1025805" y="5336461"/>
              <a:ext cx="1656184" cy="106047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2">
              <a:schemeClr val="accent6"/>
            </a:fillRef>
            <a:effectRef idx="1">
              <a:schemeClr val="accent6"/>
            </a:effectRef>
            <a:fontRef idx="minor">
              <a:schemeClr val="dk1"/>
            </a:fontRef>
          </p:style>
          <p:txBody>
            <a:bodyPr rtlCol="0" anchor="ctr"/>
            <a:lstStyle/>
            <a:p>
              <a:pPr lvl="0"/>
              <a:r>
                <a:rPr lang="en-US" dirty="0">
                  <a:ln>
                    <a:solidFill>
                      <a:schemeClr val="tx1"/>
                    </a:solidFill>
                  </a:ln>
                  <a:solidFill>
                    <a:schemeClr val="tx1"/>
                  </a:solidFill>
                </a:rPr>
                <a:t>Function</a:t>
              </a:r>
            </a:p>
            <a:p>
              <a:pPr marL="285750" lvl="0" indent="-285750">
                <a:buFont typeface="Arial" pitchFamily="34" charset="0"/>
                <a:buChar char="•"/>
              </a:pPr>
              <a:r>
                <a:rPr lang="en-US" sz="1400" i="1" dirty="0">
                  <a:ln>
                    <a:solidFill>
                      <a:schemeClr val="tx1"/>
                    </a:solidFill>
                  </a:ln>
                  <a:solidFill>
                    <a:schemeClr val="tx1"/>
                  </a:solidFill>
                </a:rPr>
                <a:t>Objectives</a:t>
              </a:r>
              <a:r>
                <a:rPr lang="en-US" dirty="0">
                  <a:ln>
                    <a:solidFill>
                      <a:schemeClr val="tx1"/>
                    </a:solidFill>
                  </a:ln>
                  <a:solidFill>
                    <a:schemeClr val="tx1"/>
                  </a:solidFill>
                </a:rPr>
                <a:t>	</a:t>
              </a:r>
            </a:p>
          </p:txBody>
        </p:sp>
        <p:sp>
          <p:nvSpPr>
            <p:cNvPr id="18" name="Rectangle 17"/>
            <p:cNvSpPr/>
            <p:nvPr/>
          </p:nvSpPr>
          <p:spPr>
            <a:xfrm>
              <a:off x="5418293" y="5044428"/>
              <a:ext cx="1680986" cy="106047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3"/>
              <a:endParaRPr lang="en-US" sz="1400" i="1" dirty="0">
                <a:ln>
                  <a:solidFill>
                    <a:schemeClr val="tx1"/>
                  </a:solidFill>
                </a:ln>
                <a:solidFill>
                  <a:schemeClr val="tx1"/>
                </a:solidFill>
              </a:endParaRPr>
            </a:p>
            <a:p>
              <a:pPr lvl="0"/>
              <a:endParaRPr lang="en-US" sz="1400" i="1" dirty="0">
                <a:ln>
                  <a:solidFill>
                    <a:schemeClr val="tx1"/>
                  </a:solidFill>
                </a:ln>
                <a:solidFill>
                  <a:schemeClr val="tx1"/>
                </a:solidFill>
              </a:endParaRPr>
            </a:p>
            <a:p>
              <a:pPr lvl="0"/>
              <a:r>
                <a:rPr lang="en-US" sz="1400" i="1" dirty="0">
                  <a:ln>
                    <a:solidFill>
                      <a:schemeClr val="tx1"/>
                    </a:solidFill>
                  </a:ln>
                  <a:solidFill>
                    <a:schemeClr val="tx1"/>
                  </a:solidFill>
                </a:rPr>
                <a:t>Assessment</a:t>
              </a:r>
            </a:p>
            <a:p>
              <a:pPr lvl="0"/>
              <a:r>
                <a:rPr lang="en-US" sz="1000" i="1" dirty="0">
                  <a:ln>
                    <a:solidFill>
                      <a:schemeClr val="tx1"/>
                    </a:solidFill>
                  </a:ln>
                  <a:solidFill>
                    <a:schemeClr val="tx1"/>
                  </a:solidFill>
                </a:rPr>
                <a:t>Impact (inherent)</a:t>
              </a:r>
            </a:p>
            <a:p>
              <a:pPr marL="285750" indent="-285750">
                <a:buFont typeface="Wingdings" pitchFamily="2" charset="2"/>
                <a:buChar char="ü"/>
              </a:pPr>
              <a:r>
                <a:rPr lang="en-US" sz="1000" i="1" dirty="0">
                  <a:ln>
                    <a:solidFill>
                      <a:schemeClr val="tx1"/>
                    </a:solidFill>
                  </a:ln>
                  <a:solidFill>
                    <a:schemeClr val="tx1"/>
                  </a:solidFill>
                </a:rPr>
                <a:t>Financial</a:t>
              </a:r>
            </a:p>
            <a:p>
              <a:pPr marL="285750" indent="-285750">
                <a:buFont typeface="Wingdings" pitchFamily="2" charset="2"/>
                <a:buChar char="ü"/>
              </a:pPr>
              <a:r>
                <a:rPr lang="en-US" sz="1000" i="1" dirty="0">
                  <a:ln>
                    <a:solidFill>
                      <a:schemeClr val="tx1"/>
                    </a:solidFill>
                  </a:ln>
                  <a:solidFill>
                    <a:schemeClr val="tx1"/>
                  </a:solidFill>
                </a:rPr>
                <a:t>Operational</a:t>
              </a:r>
            </a:p>
            <a:p>
              <a:pPr marL="285750" indent="-285750">
                <a:buFont typeface="Wingdings" pitchFamily="2" charset="2"/>
                <a:buChar char="ü"/>
              </a:pPr>
              <a:r>
                <a:rPr lang="en-US" sz="1000" i="1" dirty="0">
                  <a:ln>
                    <a:solidFill>
                      <a:schemeClr val="tx1"/>
                    </a:solidFill>
                  </a:ln>
                  <a:solidFill>
                    <a:schemeClr val="tx1"/>
                  </a:solidFill>
                </a:rPr>
                <a:t>Reputational</a:t>
              </a:r>
            </a:p>
            <a:p>
              <a:r>
                <a:rPr lang="en-US" sz="1000" i="1" dirty="0">
                  <a:ln>
                    <a:solidFill>
                      <a:schemeClr val="tx1"/>
                    </a:solidFill>
                  </a:ln>
                  <a:solidFill>
                    <a:schemeClr val="tx1"/>
                  </a:solidFill>
                </a:rPr>
                <a:t>Likelihood (residual)</a:t>
              </a:r>
            </a:p>
            <a:p>
              <a:pPr marL="742950" lvl="1" indent="-285750">
                <a:buFont typeface="Wingdings" pitchFamily="2" charset="2"/>
                <a:buChar char="ü"/>
              </a:pPr>
              <a:endParaRPr lang="en-US" sz="1400" i="1" dirty="0">
                <a:ln>
                  <a:solidFill>
                    <a:schemeClr val="tx1"/>
                  </a:solidFill>
                </a:ln>
                <a:solidFill>
                  <a:schemeClr val="tx1"/>
                </a:solidFill>
              </a:endParaRPr>
            </a:p>
            <a:p>
              <a:pPr marL="742950" lvl="1" indent="-285750">
                <a:buFont typeface="Arial" pitchFamily="34" charset="0"/>
                <a:buChar char="•"/>
              </a:pPr>
              <a:endParaRPr lang="en-ZA" sz="1400" i="1" dirty="0">
                <a:ln>
                  <a:solidFill>
                    <a:schemeClr val="tx1"/>
                  </a:solidFill>
                </a:ln>
                <a:solidFill>
                  <a:schemeClr val="tx1"/>
                </a:solidFill>
              </a:endParaRPr>
            </a:p>
          </p:txBody>
        </p:sp>
        <p:sp>
          <p:nvSpPr>
            <p:cNvPr id="23" name="Rectangle 22"/>
            <p:cNvSpPr/>
            <p:nvPr/>
          </p:nvSpPr>
          <p:spPr>
            <a:xfrm>
              <a:off x="1385845" y="4168331"/>
              <a:ext cx="1512168" cy="106047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endParaRPr lang="en-US" sz="1400" i="1" dirty="0">
                <a:ln>
                  <a:solidFill>
                    <a:schemeClr val="tx1"/>
                  </a:solidFill>
                </a:ln>
                <a:solidFill>
                  <a:schemeClr val="tx1"/>
                </a:solidFill>
              </a:endParaRPr>
            </a:p>
            <a:p>
              <a:pPr lvl="0"/>
              <a:endParaRPr lang="en-US" sz="1600" i="1" dirty="0">
                <a:ln>
                  <a:solidFill>
                    <a:schemeClr val="tx1"/>
                  </a:solidFill>
                </a:ln>
                <a:solidFill>
                  <a:schemeClr val="tx1"/>
                </a:solidFill>
              </a:endParaRPr>
            </a:p>
            <a:p>
              <a:pPr lvl="0"/>
              <a:r>
                <a:rPr lang="en-US" sz="1600" i="1" dirty="0">
                  <a:ln>
                    <a:solidFill>
                      <a:schemeClr val="tx1"/>
                    </a:solidFill>
                  </a:ln>
                  <a:solidFill>
                    <a:schemeClr val="tx1"/>
                  </a:solidFill>
                </a:rPr>
                <a:t>Assessment</a:t>
              </a:r>
            </a:p>
            <a:p>
              <a:pPr marL="285750" indent="-285750">
                <a:buFont typeface="Wingdings" pitchFamily="2" charset="2"/>
                <a:buChar char="ü"/>
              </a:pPr>
              <a:r>
                <a:rPr lang="en-US" sz="1400" i="1" dirty="0">
                  <a:ln>
                    <a:solidFill>
                      <a:schemeClr val="tx1"/>
                    </a:solidFill>
                  </a:ln>
                  <a:solidFill>
                    <a:schemeClr val="tx1"/>
                  </a:solidFill>
                </a:rPr>
                <a:t>Financial</a:t>
              </a:r>
            </a:p>
            <a:p>
              <a:pPr marL="285750" indent="-285750">
                <a:buFont typeface="Wingdings" pitchFamily="2" charset="2"/>
                <a:buChar char="ü"/>
              </a:pPr>
              <a:r>
                <a:rPr lang="en-US" sz="1400" i="1" dirty="0">
                  <a:ln>
                    <a:solidFill>
                      <a:schemeClr val="tx1"/>
                    </a:solidFill>
                  </a:ln>
                  <a:solidFill>
                    <a:schemeClr val="tx1"/>
                  </a:solidFill>
                </a:rPr>
                <a:t>Operational</a:t>
              </a:r>
            </a:p>
            <a:p>
              <a:pPr marL="285750" indent="-285750">
                <a:buFont typeface="Wingdings" pitchFamily="2" charset="2"/>
                <a:buChar char="ü"/>
              </a:pPr>
              <a:r>
                <a:rPr lang="en-US" sz="1400" i="1" dirty="0">
                  <a:ln>
                    <a:solidFill>
                      <a:schemeClr val="tx1"/>
                    </a:solidFill>
                  </a:ln>
                  <a:solidFill>
                    <a:schemeClr val="tx1"/>
                  </a:solidFill>
                </a:rPr>
                <a:t>Reputational</a:t>
              </a:r>
            </a:p>
            <a:p>
              <a:pPr marL="742950" lvl="1" indent="-285750">
                <a:buFont typeface="Wingdings" pitchFamily="2" charset="2"/>
                <a:buChar char="ü"/>
              </a:pPr>
              <a:endParaRPr lang="en-US" sz="1400" i="1" dirty="0">
                <a:ln>
                  <a:solidFill>
                    <a:schemeClr val="tx1"/>
                  </a:solidFill>
                </a:ln>
                <a:solidFill>
                  <a:schemeClr val="tx1"/>
                </a:solidFill>
              </a:endParaRPr>
            </a:p>
            <a:p>
              <a:pPr lvl="1"/>
              <a:endParaRPr lang="en-ZA" sz="1400" i="1" dirty="0">
                <a:ln>
                  <a:solidFill>
                    <a:schemeClr val="tx1"/>
                  </a:solidFill>
                </a:ln>
                <a:solidFill>
                  <a:schemeClr val="tx1"/>
                </a:solidFill>
              </a:endParaRPr>
            </a:p>
          </p:txBody>
        </p:sp>
        <p:sp>
          <p:nvSpPr>
            <p:cNvPr id="25" name="Curved Down Arrow 24"/>
            <p:cNvSpPr/>
            <p:nvPr/>
          </p:nvSpPr>
          <p:spPr>
            <a:xfrm rot="21233443">
              <a:off x="3637499" y="1482198"/>
              <a:ext cx="2401913" cy="643500"/>
            </a:xfrm>
            <a:prstGeom prst="curvedDownArrow">
              <a:avLst>
                <a:gd name="adj1" fmla="val 44936"/>
                <a:gd name="adj2" fmla="val 71197"/>
                <a:gd name="adj3" fmla="val 2977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sp>
          <p:nvSpPr>
            <p:cNvPr id="20" name="Rectangle 19"/>
            <p:cNvSpPr/>
            <p:nvPr/>
          </p:nvSpPr>
          <p:spPr>
            <a:xfrm>
              <a:off x="5364088" y="2615556"/>
              <a:ext cx="1566373" cy="106047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r>
                <a:rPr lang="en-US" sz="1400" i="1" dirty="0">
                  <a:ln>
                    <a:solidFill>
                      <a:schemeClr val="tx1"/>
                    </a:solidFill>
                  </a:ln>
                  <a:solidFill>
                    <a:schemeClr val="tx1"/>
                  </a:solidFill>
                </a:rPr>
                <a:t>Action plans (tasks)</a:t>
              </a:r>
            </a:p>
            <a:p>
              <a:pPr marL="285750" indent="-285750">
                <a:buFont typeface="Wingdings" pitchFamily="2" charset="2"/>
                <a:buChar char="ü"/>
              </a:pPr>
              <a:r>
                <a:rPr lang="en-US" sz="1200" i="1" dirty="0">
                  <a:ln>
                    <a:solidFill>
                      <a:schemeClr val="tx1"/>
                    </a:solidFill>
                  </a:ln>
                  <a:solidFill>
                    <a:schemeClr val="tx1"/>
                  </a:solidFill>
                </a:rPr>
                <a:t>Due date</a:t>
              </a:r>
            </a:p>
            <a:p>
              <a:pPr marL="285750" indent="-285750">
                <a:buFont typeface="Wingdings" pitchFamily="2" charset="2"/>
                <a:buChar char="ü"/>
              </a:pPr>
              <a:r>
                <a:rPr lang="en-US" sz="1200" i="1" dirty="0">
                  <a:ln>
                    <a:solidFill>
                      <a:schemeClr val="tx1"/>
                    </a:solidFill>
                  </a:ln>
                  <a:solidFill>
                    <a:schemeClr val="tx1"/>
                  </a:solidFill>
                </a:rPr>
                <a:t>Responsible person</a:t>
              </a:r>
            </a:p>
          </p:txBody>
        </p:sp>
        <p:sp>
          <p:nvSpPr>
            <p:cNvPr id="22" name="Curved Right Arrow 21"/>
            <p:cNvSpPr/>
            <p:nvPr/>
          </p:nvSpPr>
          <p:spPr>
            <a:xfrm rot="10560000">
              <a:off x="4655100" y="2698862"/>
              <a:ext cx="670535" cy="2394215"/>
            </a:xfrm>
            <a:prstGeom prst="curvedRightArrow">
              <a:avLst>
                <a:gd name="adj1" fmla="val 25000"/>
                <a:gd name="adj2" fmla="val 46824"/>
                <a:gd name="adj3" fmla="val 25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ZA" dirty="0">
                <a:solidFill>
                  <a:schemeClr val="tx1"/>
                </a:solidFill>
              </a:endParaRPr>
            </a:p>
          </p:txBody>
        </p:sp>
      </p:grpSp>
      <p:sp>
        <p:nvSpPr>
          <p:cNvPr id="28" name="Rectangle 27"/>
          <p:cNvSpPr/>
          <p:nvPr/>
        </p:nvSpPr>
        <p:spPr>
          <a:xfrm>
            <a:off x="3851920" y="2636912"/>
            <a:ext cx="1440160" cy="104594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marL="285750" lvl="0" indent="-285750">
              <a:buFont typeface="Arial" pitchFamily="34" charset="0"/>
              <a:buChar char="•"/>
            </a:pPr>
            <a:endParaRPr lang="en-US" sz="1400" i="1" dirty="0">
              <a:ln>
                <a:solidFill>
                  <a:schemeClr val="tx1"/>
                </a:solidFill>
              </a:ln>
              <a:solidFill>
                <a:schemeClr val="tx1"/>
              </a:solidFill>
            </a:endParaRPr>
          </a:p>
          <a:p>
            <a:pPr lvl="0"/>
            <a:endParaRPr lang="en-US" sz="1400" i="1" dirty="0">
              <a:ln>
                <a:solidFill>
                  <a:schemeClr val="tx1"/>
                </a:solidFill>
              </a:ln>
              <a:solidFill>
                <a:schemeClr val="tx1"/>
              </a:solidFill>
            </a:endParaRPr>
          </a:p>
          <a:p>
            <a:pPr marL="285750" lvl="0" indent="-285750">
              <a:buFont typeface="Wingdings" pitchFamily="2" charset="2"/>
              <a:buChar char="ü"/>
            </a:pPr>
            <a:r>
              <a:rPr lang="en-US" sz="1600" i="1" dirty="0">
                <a:ln>
                  <a:solidFill>
                    <a:schemeClr val="tx1"/>
                  </a:solidFill>
                </a:ln>
                <a:solidFill>
                  <a:schemeClr val="tx1"/>
                </a:solidFill>
              </a:rPr>
              <a:t>Mitigations</a:t>
            </a:r>
            <a:r>
              <a:rPr lang="en-US" i="1" dirty="0">
                <a:ln>
                  <a:solidFill>
                    <a:schemeClr val="tx1"/>
                  </a:solidFill>
                </a:ln>
                <a:solidFill>
                  <a:schemeClr val="tx1"/>
                </a:solidFill>
              </a:rPr>
              <a:t> </a:t>
            </a:r>
            <a:r>
              <a:rPr lang="en-US" sz="1600" i="1" dirty="0">
                <a:ln>
                  <a:solidFill>
                    <a:schemeClr val="tx1"/>
                  </a:solidFill>
                </a:ln>
                <a:solidFill>
                  <a:schemeClr val="tx1"/>
                </a:solidFill>
              </a:rPr>
              <a:t>(controls)</a:t>
            </a:r>
          </a:p>
          <a:p>
            <a:pPr lvl="1"/>
            <a:endParaRPr lang="en-US" i="1" dirty="0">
              <a:ln>
                <a:solidFill>
                  <a:schemeClr val="tx1"/>
                </a:solidFill>
              </a:ln>
              <a:solidFill>
                <a:schemeClr val="tx1"/>
              </a:solidFill>
            </a:endParaRPr>
          </a:p>
        </p:txBody>
      </p:sp>
      <p:sp>
        <p:nvSpPr>
          <p:cNvPr id="33" name="Rectangle 32"/>
          <p:cNvSpPr/>
          <p:nvPr/>
        </p:nvSpPr>
        <p:spPr>
          <a:xfrm>
            <a:off x="1345722" y="908720"/>
            <a:ext cx="1642102" cy="88183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r>
              <a:rPr lang="en-US" sz="1600" i="1" dirty="0">
                <a:ln>
                  <a:solidFill>
                    <a:schemeClr val="tx1"/>
                  </a:solidFill>
                </a:ln>
                <a:solidFill>
                  <a:schemeClr val="tx1"/>
                </a:solidFill>
              </a:rPr>
              <a:t>Objective of the Department</a:t>
            </a:r>
            <a:endParaRPr lang="en-ZA" sz="1400" i="1" dirty="0">
              <a:ln>
                <a:solidFill>
                  <a:schemeClr val="tx1"/>
                </a:solidFill>
              </a:ln>
              <a:solidFill>
                <a:schemeClr val="tx1"/>
              </a:solidFill>
            </a:endParaRPr>
          </a:p>
        </p:txBody>
      </p:sp>
    </p:spTree>
    <p:extLst>
      <p:ext uri="{BB962C8B-B14F-4D97-AF65-F5344CB8AC3E}">
        <p14:creationId xmlns:p14="http://schemas.microsoft.com/office/powerpoint/2010/main" val="3807584448"/>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Box 16"/>
          <p:cNvSpPr txBox="1">
            <a:spLocks noChangeArrowheads="1"/>
          </p:cNvSpPr>
          <p:nvPr/>
        </p:nvSpPr>
        <p:spPr bwMode="auto">
          <a:xfrm>
            <a:off x="2555875" y="260350"/>
            <a:ext cx="4000500" cy="83099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fontAlgn="base" hangingPunct="1">
              <a:spcBef>
                <a:spcPct val="0"/>
              </a:spcBef>
              <a:spcAft>
                <a:spcPct val="0"/>
              </a:spcAft>
            </a:pPr>
            <a:r>
              <a:rPr lang="en-GB" dirty="0">
                <a:solidFill>
                  <a:srgbClr val="FFFFFF"/>
                </a:solidFill>
                <a:latin typeface="Arial" pitchFamily="34" charset="0"/>
                <a:cs typeface="Arial" pitchFamily="34" charset="0"/>
              </a:rPr>
              <a:t>Example risk assessment process</a:t>
            </a:r>
          </a:p>
        </p:txBody>
      </p:sp>
      <p:sp>
        <p:nvSpPr>
          <p:cNvPr id="19" name="Rectangle 18"/>
          <p:cNvSpPr/>
          <p:nvPr/>
        </p:nvSpPr>
        <p:spPr>
          <a:xfrm>
            <a:off x="2771800" y="1428750"/>
            <a:ext cx="3456384" cy="9286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prstClr val="white"/>
                </a:solidFill>
                <a:latin typeface="Arial" pitchFamily="34" charset="0"/>
                <a:cs typeface="Arial" pitchFamily="34" charset="0"/>
              </a:rPr>
              <a:t>Risk Area or source</a:t>
            </a:r>
          </a:p>
          <a:p>
            <a:pPr algn="ctr">
              <a:defRPr/>
            </a:pPr>
            <a:r>
              <a:rPr lang="en-GB" sz="2800" b="1" dirty="0">
                <a:solidFill>
                  <a:prstClr val="white"/>
                </a:solidFill>
              </a:rPr>
              <a:t> </a:t>
            </a:r>
            <a:r>
              <a:rPr lang="en-GB" sz="1400" b="1" dirty="0">
                <a:solidFill>
                  <a:prstClr val="white"/>
                </a:solidFill>
                <a:latin typeface="Arial" pitchFamily="34" charset="0"/>
                <a:cs typeface="Arial" pitchFamily="34" charset="0"/>
              </a:rPr>
              <a:t>(the function or activity in the Group)</a:t>
            </a:r>
            <a:endParaRPr lang="en-GB" sz="2800" b="1" dirty="0">
              <a:solidFill>
                <a:prstClr val="white"/>
              </a:solidFill>
              <a:latin typeface="Arial" pitchFamily="34" charset="0"/>
              <a:cs typeface="Arial" pitchFamily="34" charset="0"/>
            </a:endParaRPr>
          </a:p>
        </p:txBody>
      </p:sp>
      <p:sp>
        <p:nvSpPr>
          <p:cNvPr id="9" name="Isosceles Triangle 8"/>
          <p:cNvSpPr/>
          <p:nvPr/>
        </p:nvSpPr>
        <p:spPr>
          <a:xfrm rot="16200000">
            <a:off x="5857875" y="2214563"/>
            <a:ext cx="2286000" cy="314325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0" name="Isosceles Triangle 9"/>
          <p:cNvSpPr/>
          <p:nvPr/>
        </p:nvSpPr>
        <p:spPr>
          <a:xfrm rot="5400000">
            <a:off x="928688" y="2214563"/>
            <a:ext cx="2286000" cy="314325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endParaRPr lang="en-GB" dirty="0">
              <a:solidFill>
                <a:prstClr val="white"/>
              </a:solidFill>
            </a:endParaRPr>
          </a:p>
        </p:txBody>
      </p:sp>
      <p:sp>
        <p:nvSpPr>
          <p:cNvPr id="11" name="Oval 10"/>
          <p:cNvSpPr/>
          <p:nvPr/>
        </p:nvSpPr>
        <p:spPr>
          <a:xfrm>
            <a:off x="3714750" y="3371850"/>
            <a:ext cx="1643063" cy="914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b="1" dirty="0">
              <a:solidFill>
                <a:prstClr val="white"/>
              </a:solidFill>
            </a:endParaRPr>
          </a:p>
        </p:txBody>
      </p:sp>
      <p:sp>
        <p:nvSpPr>
          <p:cNvPr id="109575" name="TextBox 11"/>
          <p:cNvSpPr txBox="1">
            <a:spLocks noChangeArrowheads="1"/>
          </p:cNvSpPr>
          <p:nvPr/>
        </p:nvSpPr>
        <p:spPr bwMode="auto">
          <a:xfrm>
            <a:off x="785813" y="3143250"/>
            <a:ext cx="100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09576" name="TextBox 12"/>
          <p:cNvSpPr txBox="1">
            <a:spLocks noChangeArrowheads="1"/>
          </p:cNvSpPr>
          <p:nvPr/>
        </p:nvSpPr>
        <p:spPr bwMode="auto">
          <a:xfrm>
            <a:off x="785813" y="3500438"/>
            <a:ext cx="1000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09577" name="TextBox 13"/>
          <p:cNvSpPr txBox="1">
            <a:spLocks noChangeArrowheads="1"/>
          </p:cNvSpPr>
          <p:nvPr/>
        </p:nvSpPr>
        <p:spPr bwMode="auto">
          <a:xfrm>
            <a:off x="785813" y="3857625"/>
            <a:ext cx="100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09578" name="TextBox 15"/>
          <p:cNvSpPr txBox="1">
            <a:spLocks noChangeArrowheads="1"/>
          </p:cNvSpPr>
          <p:nvPr/>
        </p:nvSpPr>
        <p:spPr bwMode="auto">
          <a:xfrm>
            <a:off x="7286625" y="3214688"/>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09579" name="TextBox 17"/>
          <p:cNvSpPr txBox="1">
            <a:spLocks noChangeArrowheads="1"/>
          </p:cNvSpPr>
          <p:nvPr/>
        </p:nvSpPr>
        <p:spPr bwMode="auto">
          <a:xfrm>
            <a:off x="7286625" y="3571875"/>
            <a:ext cx="1071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09580" name="TextBox 19"/>
          <p:cNvSpPr txBox="1">
            <a:spLocks noChangeArrowheads="1"/>
          </p:cNvSpPr>
          <p:nvPr/>
        </p:nvSpPr>
        <p:spPr bwMode="auto">
          <a:xfrm>
            <a:off x="6643688" y="4857750"/>
            <a:ext cx="1071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09581" name="TextBox 23"/>
          <p:cNvSpPr txBox="1">
            <a:spLocks noChangeArrowheads="1"/>
          </p:cNvSpPr>
          <p:nvPr/>
        </p:nvSpPr>
        <p:spPr bwMode="auto">
          <a:xfrm>
            <a:off x="7286625" y="3929063"/>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09582" name="TextBox 14"/>
          <p:cNvSpPr txBox="1">
            <a:spLocks noChangeArrowheads="1"/>
          </p:cNvSpPr>
          <p:nvPr/>
        </p:nvSpPr>
        <p:spPr bwMode="auto">
          <a:xfrm>
            <a:off x="2214563" y="5753100"/>
            <a:ext cx="5143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dirty="0">
                <a:solidFill>
                  <a:srgbClr val="C0504D"/>
                </a:solidFill>
                <a:latin typeface="Arial" pitchFamily="34" charset="0"/>
                <a:cs typeface="Arial" pitchFamily="34" charset="0"/>
              </a:rPr>
              <a:t>The three basic elements of risk</a:t>
            </a:r>
          </a:p>
        </p:txBody>
      </p:sp>
      <p:sp>
        <p:nvSpPr>
          <p:cNvPr id="21" name="Up Arrow 20"/>
          <p:cNvSpPr/>
          <p:nvPr/>
        </p:nvSpPr>
        <p:spPr>
          <a:xfrm rot="19824994">
            <a:off x="2716213" y="4549775"/>
            <a:ext cx="485775" cy="1141413"/>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2" name="Up Arrow 21"/>
          <p:cNvSpPr/>
          <p:nvPr/>
        </p:nvSpPr>
        <p:spPr>
          <a:xfrm>
            <a:off x="4324350" y="4581525"/>
            <a:ext cx="484188" cy="1008063"/>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3" name="Up Arrow 22"/>
          <p:cNvSpPr/>
          <p:nvPr/>
        </p:nvSpPr>
        <p:spPr>
          <a:xfrm rot="1177435">
            <a:off x="5897563" y="4487863"/>
            <a:ext cx="484187" cy="116681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09586" name="TextBox 24"/>
          <p:cNvSpPr txBox="1">
            <a:spLocks noChangeArrowheads="1"/>
          </p:cNvSpPr>
          <p:nvPr/>
        </p:nvSpPr>
        <p:spPr bwMode="auto">
          <a:xfrm>
            <a:off x="4143375" y="3630613"/>
            <a:ext cx="1571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Event</a:t>
            </a:r>
          </a:p>
        </p:txBody>
      </p:sp>
    </p:spTree>
    <p:extLst>
      <p:ext uri="{BB962C8B-B14F-4D97-AF65-F5344CB8AC3E}">
        <p14:creationId xmlns:p14="http://schemas.microsoft.com/office/powerpoint/2010/main" val="3627007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Box 16"/>
          <p:cNvSpPr txBox="1">
            <a:spLocks noChangeArrowheads="1"/>
          </p:cNvSpPr>
          <p:nvPr/>
        </p:nvSpPr>
        <p:spPr bwMode="auto">
          <a:xfrm>
            <a:off x="2123728" y="188913"/>
            <a:ext cx="4752528" cy="4619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fontAlgn="base" hangingPunct="1">
              <a:spcBef>
                <a:spcPct val="0"/>
              </a:spcBef>
              <a:spcAft>
                <a:spcPct val="0"/>
              </a:spcAft>
            </a:pPr>
            <a:r>
              <a:rPr lang="en-GB" dirty="0">
                <a:solidFill>
                  <a:srgbClr val="FFFFFF"/>
                </a:solidFill>
                <a:latin typeface="Arial" pitchFamily="34" charset="0"/>
                <a:cs typeface="Arial" pitchFamily="34" charset="0"/>
              </a:rPr>
              <a:t>Risk Assessment process</a:t>
            </a:r>
          </a:p>
        </p:txBody>
      </p:sp>
      <p:sp>
        <p:nvSpPr>
          <p:cNvPr id="19" name="Rectangle 18"/>
          <p:cNvSpPr/>
          <p:nvPr/>
        </p:nvSpPr>
        <p:spPr>
          <a:xfrm>
            <a:off x="3286125" y="1000125"/>
            <a:ext cx="2571750" cy="500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prstClr val="white"/>
                </a:solidFill>
                <a:latin typeface="Arial" pitchFamily="34" charset="0"/>
                <a:cs typeface="Arial" pitchFamily="34" charset="0"/>
              </a:rPr>
              <a:t>Example</a:t>
            </a:r>
            <a:r>
              <a:rPr lang="en-GB" sz="2800" b="1" dirty="0">
                <a:solidFill>
                  <a:prstClr val="white"/>
                </a:solidFill>
                <a:latin typeface="Arial" pitchFamily="34" charset="0"/>
                <a:cs typeface="Arial" pitchFamily="34" charset="0"/>
              </a:rPr>
              <a:t> </a:t>
            </a:r>
          </a:p>
        </p:txBody>
      </p:sp>
      <p:sp>
        <p:nvSpPr>
          <p:cNvPr id="11" name="Oval 10"/>
          <p:cNvSpPr/>
          <p:nvPr/>
        </p:nvSpPr>
        <p:spPr>
          <a:xfrm>
            <a:off x="3643313" y="1785938"/>
            <a:ext cx="2071687" cy="1000125"/>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b="1" dirty="0">
              <a:solidFill>
                <a:prstClr val="white"/>
              </a:solidFill>
            </a:endParaRPr>
          </a:p>
        </p:txBody>
      </p:sp>
      <p:sp>
        <p:nvSpPr>
          <p:cNvPr id="110597" name="TextBox 11"/>
          <p:cNvSpPr txBox="1">
            <a:spLocks noChangeArrowheads="1"/>
          </p:cNvSpPr>
          <p:nvPr/>
        </p:nvSpPr>
        <p:spPr bwMode="auto">
          <a:xfrm>
            <a:off x="785813" y="3143250"/>
            <a:ext cx="100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10598" name="TextBox 12"/>
          <p:cNvSpPr txBox="1">
            <a:spLocks noChangeArrowheads="1"/>
          </p:cNvSpPr>
          <p:nvPr/>
        </p:nvSpPr>
        <p:spPr bwMode="auto">
          <a:xfrm>
            <a:off x="785813" y="3500438"/>
            <a:ext cx="1000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10599" name="TextBox 13"/>
          <p:cNvSpPr txBox="1">
            <a:spLocks noChangeArrowheads="1"/>
          </p:cNvSpPr>
          <p:nvPr/>
        </p:nvSpPr>
        <p:spPr bwMode="auto">
          <a:xfrm>
            <a:off x="785813" y="3857625"/>
            <a:ext cx="100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10600" name="TextBox 15"/>
          <p:cNvSpPr txBox="1">
            <a:spLocks noChangeArrowheads="1"/>
          </p:cNvSpPr>
          <p:nvPr/>
        </p:nvSpPr>
        <p:spPr bwMode="auto">
          <a:xfrm>
            <a:off x="7286625" y="3214688"/>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10601" name="TextBox 17"/>
          <p:cNvSpPr txBox="1">
            <a:spLocks noChangeArrowheads="1"/>
          </p:cNvSpPr>
          <p:nvPr/>
        </p:nvSpPr>
        <p:spPr bwMode="auto">
          <a:xfrm>
            <a:off x="7286625" y="3571875"/>
            <a:ext cx="1071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10602" name="TextBox 19"/>
          <p:cNvSpPr txBox="1">
            <a:spLocks noChangeArrowheads="1"/>
          </p:cNvSpPr>
          <p:nvPr/>
        </p:nvSpPr>
        <p:spPr bwMode="auto">
          <a:xfrm>
            <a:off x="6643688" y="4857750"/>
            <a:ext cx="1071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10603" name="TextBox 23"/>
          <p:cNvSpPr txBox="1">
            <a:spLocks noChangeArrowheads="1"/>
          </p:cNvSpPr>
          <p:nvPr/>
        </p:nvSpPr>
        <p:spPr bwMode="auto">
          <a:xfrm>
            <a:off x="7286625" y="3929063"/>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21" name="Isosceles Triangle 20"/>
          <p:cNvSpPr/>
          <p:nvPr/>
        </p:nvSpPr>
        <p:spPr>
          <a:xfrm rot="5400000">
            <a:off x="1937544" y="1166019"/>
            <a:ext cx="928688" cy="228600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10605" name="TextBox 21"/>
          <p:cNvSpPr txBox="1">
            <a:spLocks noChangeArrowheads="1"/>
          </p:cNvSpPr>
          <p:nvPr/>
        </p:nvSpPr>
        <p:spPr bwMode="auto">
          <a:xfrm>
            <a:off x="1187450" y="2060575"/>
            <a:ext cx="1071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 Cause</a:t>
            </a:r>
          </a:p>
        </p:txBody>
      </p:sp>
      <p:sp>
        <p:nvSpPr>
          <p:cNvPr id="110606" name="TextBox 22"/>
          <p:cNvSpPr txBox="1">
            <a:spLocks noChangeArrowheads="1"/>
          </p:cNvSpPr>
          <p:nvPr/>
        </p:nvSpPr>
        <p:spPr bwMode="auto">
          <a:xfrm>
            <a:off x="4214813" y="2071688"/>
            <a:ext cx="857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Event</a:t>
            </a:r>
          </a:p>
        </p:txBody>
      </p:sp>
      <p:sp>
        <p:nvSpPr>
          <p:cNvPr id="110607" name="TextBox 24"/>
          <p:cNvSpPr txBox="1">
            <a:spLocks noChangeArrowheads="1"/>
          </p:cNvSpPr>
          <p:nvPr/>
        </p:nvSpPr>
        <p:spPr bwMode="auto">
          <a:xfrm>
            <a:off x="7286625" y="2192338"/>
            <a:ext cx="857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400" b="0" dirty="0">
                <a:solidFill>
                  <a:srgbClr val="FFFFFF"/>
                </a:solidFill>
                <a:latin typeface="Arial" pitchFamily="34" charset="0"/>
                <a:cs typeface="Arial" pitchFamily="34" charset="0"/>
              </a:rPr>
              <a:t>Impact</a:t>
            </a:r>
          </a:p>
        </p:txBody>
      </p:sp>
      <p:graphicFrame>
        <p:nvGraphicFramePr>
          <p:cNvPr id="26" name="Table 25"/>
          <p:cNvGraphicFramePr>
            <a:graphicFrameLocks noGrp="1"/>
          </p:cNvGraphicFramePr>
          <p:nvPr/>
        </p:nvGraphicFramePr>
        <p:xfrm>
          <a:off x="857250" y="3429000"/>
          <a:ext cx="7572375" cy="2928938"/>
        </p:xfrm>
        <a:graphic>
          <a:graphicData uri="http://schemas.openxmlformats.org/drawingml/2006/table">
            <a:tbl>
              <a:tblPr>
                <a:tableStyleId>{5C22544A-7EE6-4342-B048-85BDC9FD1C3A}</a:tableStyleId>
              </a:tblPr>
              <a:tblGrid>
                <a:gridCol w="2524125">
                  <a:extLst>
                    <a:ext uri="{9D8B030D-6E8A-4147-A177-3AD203B41FA5}">
                      <a16:colId xmlns:a16="http://schemas.microsoft.com/office/drawing/2014/main" val="20000"/>
                    </a:ext>
                  </a:extLst>
                </a:gridCol>
                <a:gridCol w="2524125">
                  <a:extLst>
                    <a:ext uri="{9D8B030D-6E8A-4147-A177-3AD203B41FA5}">
                      <a16:colId xmlns:a16="http://schemas.microsoft.com/office/drawing/2014/main" val="20001"/>
                    </a:ext>
                  </a:extLst>
                </a:gridCol>
                <a:gridCol w="2524125">
                  <a:extLst>
                    <a:ext uri="{9D8B030D-6E8A-4147-A177-3AD203B41FA5}">
                      <a16:colId xmlns:a16="http://schemas.microsoft.com/office/drawing/2014/main" val="20002"/>
                    </a:ext>
                  </a:extLst>
                </a:gridCol>
              </a:tblGrid>
              <a:tr h="365760">
                <a:tc>
                  <a:txBody>
                    <a:bodyPr/>
                    <a:lstStyle/>
                    <a:p>
                      <a:pPr algn="ctr"/>
                      <a:r>
                        <a:rPr lang="en-GB" sz="1800" b="1" dirty="0">
                          <a:solidFill>
                            <a:schemeClr val="bg1"/>
                          </a:solidFill>
                          <a:latin typeface="Arial" pitchFamily="34" charset="0"/>
                          <a:cs typeface="Arial" pitchFamily="34" charset="0"/>
                        </a:rPr>
                        <a:t>Causes</a:t>
                      </a:r>
                    </a:p>
                  </a:txBody>
                  <a:tcPr marL="91439" marR="91439" anchor="ctr">
                    <a:solidFill>
                      <a:schemeClr val="tx2">
                        <a:lumMod val="60000"/>
                        <a:lumOff val="40000"/>
                      </a:schemeClr>
                    </a:solidFill>
                  </a:tcPr>
                </a:tc>
                <a:tc>
                  <a:txBody>
                    <a:bodyPr/>
                    <a:lstStyle/>
                    <a:p>
                      <a:pPr algn="ctr"/>
                      <a:r>
                        <a:rPr lang="en-GB" sz="1800" b="1" dirty="0">
                          <a:solidFill>
                            <a:schemeClr val="bg1"/>
                          </a:solidFill>
                          <a:latin typeface="Arial" pitchFamily="34" charset="0"/>
                          <a:cs typeface="Arial" pitchFamily="34" charset="0"/>
                        </a:rPr>
                        <a:t>Event</a:t>
                      </a:r>
                    </a:p>
                  </a:txBody>
                  <a:tcPr marL="91439" marR="91439">
                    <a:solidFill>
                      <a:schemeClr val="tx2">
                        <a:lumMod val="60000"/>
                        <a:lumOff val="40000"/>
                      </a:schemeClr>
                    </a:solidFill>
                  </a:tcPr>
                </a:tc>
                <a:tc>
                  <a:txBody>
                    <a:bodyPr/>
                    <a:lstStyle/>
                    <a:p>
                      <a:pPr algn="ctr"/>
                      <a:r>
                        <a:rPr lang="en-GB" sz="1800" b="1" dirty="0">
                          <a:solidFill>
                            <a:schemeClr val="bg1"/>
                          </a:solidFill>
                          <a:latin typeface="Arial" pitchFamily="34" charset="0"/>
                          <a:cs typeface="Arial" pitchFamily="34" charset="0"/>
                        </a:rPr>
                        <a:t>Impact</a:t>
                      </a:r>
                    </a:p>
                  </a:txBody>
                  <a:tcPr marL="91439" marR="91439">
                    <a:solidFill>
                      <a:schemeClr val="tx2">
                        <a:lumMod val="60000"/>
                        <a:lumOff val="40000"/>
                      </a:schemeClr>
                    </a:solidFill>
                  </a:tcPr>
                </a:tc>
                <a:extLst>
                  <a:ext uri="{0D108BD9-81ED-4DB2-BD59-A6C34878D82A}">
                    <a16:rowId xmlns:a16="http://schemas.microsoft.com/office/drawing/2014/main" val="10000"/>
                  </a:ext>
                </a:extLst>
              </a:tr>
              <a:tr h="2563178">
                <a:tc>
                  <a:txBody>
                    <a:bodyPr/>
                    <a:lstStyle/>
                    <a:p>
                      <a:pPr marL="265113" indent="-265113">
                        <a:buFont typeface="Arial" pitchFamily="34" charset="0"/>
                        <a:buChar char="•"/>
                      </a:pPr>
                      <a:r>
                        <a:rPr lang="en-GB" sz="1800" dirty="0">
                          <a:solidFill>
                            <a:schemeClr val="bg1"/>
                          </a:solidFill>
                          <a:latin typeface="Arial" pitchFamily="34" charset="0"/>
                          <a:cs typeface="Arial" pitchFamily="34" charset="0"/>
                        </a:rPr>
                        <a:t>Staff</a:t>
                      </a:r>
                      <a:r>
                        <a:rPr lang="en-GB" sz="1800" baseline="0" dirty="0">
                          <a:solidFill>
                            <a:schemeClr val="bg1"/>
                          </a:solidFill>
                          <a:latin typeface="Arial" pitchFamily="34" charset="0"/>
                          <a:cs typeface="Arial" pitchFamily="34" charset="0"/>
                        </a:rPr>
                        <a:t> not trained or adequately trained</a:t>
                      </a:r>
                    </a:p>
                    <a:p>
                      <a:pPr marL="265113" indent="-265113">
                        <a:buFont typeface="Arial" pitchFamily="34" charset="0"/>
                        <a:buChar char="•"/>
                      </a:pPr>
                      <a:r>
                        <a:rPr lang="en-GB" sz="1800" baseline="0" dirty="0">
                          <a:solidFill>
                            <a:schemeClr val="bg1"/>
                          </a:solidFill>
                          <a:latin typeface="Arial" pitchFamily="34" charset="0"/>
                          <a:cs typeface="Arial" pitchFamily="34" charset="0"/>
                        </a:rPr>
                        <a:t>Computer application not adequately designed</a:t>
                      </a:r>
                    </a:p>
                    <a:p>
                      <a:pPr marL="265113" indent="-265113">
                        <a:buFont typeface="Arial" pitchFamily="34" charset="0"/>
                        <a:buChar char="•"/>
                      </a:pPr>
                      <a:r>
                        <a:rPr lang="en-GB" sz="1800" baseline="0" dirty="0">
                          <a:solidFill>
                            <a:schemeClr val="bg1"/>
                          </a:solidFill>
                          <a:latin typeface="Arial" pitchFamily="34" charset="0"/>
                          <a:cs typeface="Arial" pitchFamily="34" charset="0"/>
                        </a:rPr>
                        <a:t>Inadequate internal control systems</a:t>
                      </a:r>
                      <a:endParaRPr lang="en-GB" sz="1800" dirty="0">
                        <a:solidFill>
                          <a:schemeClr val="bg1"/>
                        </a:solidFill>
                        <a:latin typeface="Arial" pitchFamily="34" charset="0"/>
                        <a:cs typeface="Arial" pitchFamily="34" charset="0"/>
                      </a:endParaRPr>
                    </a:p>
                  </a:txBody>
                  <a:tcPr marL="91439" marR="91439">
                    <a:solidFill>
                      <a:schemeClr val="tx2">
                        <a:lumMod val="60000"/>
                        <a:lumOff val="40000"/>
                      </a:schemeClr>
                    </a:solidFill>
                  </a:tcPr>
                </a:tc>
                <a:tc>
                  <a:txBody>
                    <a:bodyPr/>
                    <a:lstStyle/>
                    <a:p>
                      <a:pPr algn="l"/>
                      <a:r>
                        <a:rPr lang="en-GB" sz="1800" b="1" dirty="0">
                          <a:solidFill>
                            <a:schemeClr val="bg1"/>
                          </a:solidFill>
                          <a:latin typeface="Arial" pitchFamily="34" charset="0"/>
                          <a:cs typeface="Arial" pitchFamily="34" charset="0"/>
                        </a:rPr>
                        <a:t>Payment  not made or incorrectly made</a:t>
                      </a:r>
                    </a:p>
                  </a:txBody>
                  <a:tcPr marL="91439" marR="91439" anchor="ctr">
                    <a:solidFill>
                      <a:schemeClr val="tx2">
                        <a:lumMod val="60000"/>
                        <a:lumOff val="40000"/>
                      </a:schemeClr>
                    </a:solidFill>
                  </a:tcPr>
                </a:tc>
                <a:tc>
                  <a:txBody>
                    <a:bodyPr/>
                    <a:lstStyle/>
                    <a:p>
                      <a:pPr marL="265113" indent="-265113">
                        <a:buFont typeface="Arial" pitchFamily="34" charset="0"/>
                        <a:buNone/>
                      </a:pPr>
                      <a:r>
                        <a:rPr lang="en-GB" sz="1800" b="1" dirty="0">
                          <a:solidFill>
                            <a:schemeClr val="bg1"/>
                          </a:solidFill>
                          <a:latin typeface="Arial" pitchFamily="34" charset="0"/>
                          <a:cs typeface="Arial" pitchFamily="34" charset="0"/>
                        </a:rPr>
                        <a:t>Financial impact</a:t>
                      </a:r>
                    </a:p>
                    <a:p>
                      <a:pPr marL="265113" indent="-265113">
                        <a:buFont typeface="Arial" pitchFamily="34" charset="0"/>
                        <a:buChar char="•"/>
                      </a:pPr>
                      <a:r>
                        <a:rPr lang="en-GB" sz="1800" dirty="0">
                          <a:solidFill>
                            <a:schemeClr val="bg1"/>
                          </a:solidFill>
                          <a:latin typeface="Arial" pitchFamily="34" charset="0"/>
                          <a:cs typeface="Arial" pitchFamily="34" charset="0"/>
                        </a:rPr>
                        <a:t>Financial loss to the Bank (interest claims etc.)</a:t>
                      </a:r>
                    </a:p>
                    <a:p>
                      <a:pPr marL="265113" indent="-265113">
                        <a:buFont typeface="Arial" pitchFamily="34" charset="0"/>
                        <a:buNone/>
                      </a:pPr>
                      <a:r>
                        <a:rPr lang="en-GB" sz="1800" b="1" dirty="0">
                          <a:solidFill>
                            <a:schemeClr val="bg1"/>
                          </a:solidFill>
                          <a:latin typeface="Arial" pitchFamily="34" charset="0"/>
                          <a:cs typeface="Arial" pitchFamily="34" charset="0"/>
                        </a:rPr>
                        <a:t>Reputational impact</a:t>
                      </a:r>
                    </a:p>
                    <a:p>
                      <a:pPr marL="265113" indent="-265113">
                        <a:buFont typeface="Arial" pitchFamily="34" charset="0"/>
                        <a:buChar char="•"/>
                      </a:pPr>
                      <a:r>
                        <a:rPr lang="en-GB" sz="1800" dirty="0">
                          <a:solidFill>
                            <a:schemeClr val="bg1"/>
                          </a:solidFill>
                          <a:latin typeface="Arial" pitchFamily="34" charset="0"/>
                          <a:cs typeface="Arial" pitchFamily="34" charset="0"/>
                        </a:rPr>
                        <a:t>The</a:t>
                      </a:r>
                      <a:r>
                        <a:rPr lang="en-GB" sz="1800" baseline="0" dirty="0">
                          <a:solidFill>
                            <a:schemeClr val="bg1"/>
                          </a:solidFill>
                          <a:latin typeface="Arial" pitchFamily="34" charset="0"/>
                          <a:cs typeface="Arial" pitchFamily="34" charset="0"/>
                        </a:rPr>
                        <a:t> credibility of the Bank to settle on time is questionable to third parties</a:t>
                      </a:r>
                      <a:endParaRPr lang="en-GB" sz="1800" dirty="0">
                        <a:solidFill>
                          <a:schemeClr val="bg1"/>
                        </a:solidFill>
                        <a:latin typeface="Arial" pitchFamily="34" charset="0"/>
                        <a:cs typeface="Arial" pitchFamily="34" charset="0"/>
                      </a:endParaRPr>
                    </a:p>
                  </a:txBody>
                  <a:tcPr marL="91439" marR="91439">
                    <a:solidFill>
                      <a:schemeClr val="tx2">
                        <a:lumMod val="60000"/>
                        <a:lumOff val="40000"/>
                      </a:schemeClr>
                    </a:solidFill>
                  </a:tcPr>
                </a:tc>
                <a:extLst>
                  <a:ext uri="{0D108BD9-81ED-4DB2-BD59-A6C34878D82A}">
                    <a16:rowId xmlns:a16="http://schemas.microsoft.com/office/drawing/2014/main" val="10001"/>
                  </a:ext>
                </a:extLst>
              </a:tr>
            </a:tbl>
          </a:graphicData>
        </a:graphic>
      </p:graphicFrame>
      <p:sp>
        <p:nvSpPr>
          <p:cNvPr id="27" name="Isosceles Triangle 26"/>
          <p:cNvSpPr/>
          <p:nvPr/>
        </p:nvSpPr>
        <p:spPr>
          <a:xfrm rot="16200000">
            <a:off x="6474619" y="1166019"/>
            <a:ext cx="928688" cy="228600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10623" name="TextBox 27"/>
          <p:cNvSpPr txBox="1">
            <a:spLocks noChangeArrowheads="1"/>
          </p:cNvSpPr>
          <p:nvPr/>
        </p:nvSpPr>
        <p:spPr bwMode="auto">
          <a:xfrm>
            <a:off x="7019925" y="2133600"/>
            <a:ext cx="10715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Tree>
    <p:extLst>
      <p:ext uri="{BB962C8B-B14F-4D97-AF65-F5344CB8AC3E}">
        <p14:creationId xmlns:p14="http://schemas.microsoft.com/office/powerpoint/2010/main" val="12690678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Box 16"/>
          <p:cNvSpPr txBox="1">
            <a:spLocks noChangeArrowheads="1"/>
          </p:cNvSpPr>
          <p:nvPr/>
        </p:nvSpPr>
        <p:spPr bwMode="auto">
          <a:xfrm>
            <a:off x="323850" y="188913"/>
            <a:ext cx="8462963" cy="83099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fontAlgn="base" hangingPunct="1">
              <a:spcBef>
                <a:spcPct val="0"/>
              </a:spcBef>
              <a:spcAft>
                <a:spcPct val="0"/>
              </a:spcAft>
            </a:pPr>
            <a:r>
              <a:rPr lang="en-GB" dirty="0">
                <a:solidFill>
                  <a:srgbClr val="FFFFFF"/>
                </a:solidFill>
                <a:latin typeface="Arial" pitchFamily="34" charset="0"/>
                <a:cs typeface="Arial" pitchFamily="34" charset="0"/>
              </a:rPr>
              <a:t>Ensuring comprehensive risk identification by use of a normative list of possible risk cause categories</a:t>
            </a:r>
          </a:p>
        </p:txBody>
      </p:sp>
      <p:sp>
        <p:nvSpPr>
          <p:cNvPr id="9" name="Isosceles Triangle 8"/>
          <p:cNvSpPr/>
          <p:nvPr/>
        </p:nvSpPr>
        <p:spPr>
          <a:xfrm rot="16200000">
            <a:off x="6510337" y="769938"/>
            <a:ext cx="785813" cy="2071688"/>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1" name="Oval 10"/>
          <p:cNvSpPr/>
          <p:nvPr/>
        </p:nvSpPr>
        <p:spPr>
          <a:xfrm>
            <a:off x="3214688" y="1341438"/>
            <a:ext cx="2571750" cy="92868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b="1" dirty="0">
              <a:solidFill>
                <a:prstClr val="white"/>
              </a:solidFill>
            </a:endParaRPr>
          </a:p>
        </p:txBody>
      </p:sp>
      <p:sp>
        <p:nvSpPr>
          <p:cNvPr id="113670" name="TextBox 11"/>
          <p:cNvSpPr txBox="1">
            <a:spLocks noChangeArrowheads="1"/>
          </p:cNvSpPr>
          <p:nvPr/>
        </p:nvSpPr>
        <p:spPr bwMode="auto">
          <a:xfrm>
            <a:off x="785813" y="3143250"/>
            <a:ext cx="100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13671" name="TextBox 12"/>
          <p:cNvSpPr txBox="1">
            <a:spLocks noChangeArrowheads="1"/>
          </p:cNvSpPr>
          <p:nvPr/>
        </p:nvSpPr>
        <p:spPr bwMode="auto">
          <a:xfrm>
            <a:off x="785813" y="3500438"/>
            <a:ext cx="1000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13672" name="TextBox 13"/>
          <p:cNvSpPr txBox="1">
            <a:spLocks noChangeArrowheads="1"/>
          </p:cNvSpPr>
          <p:nvPr/>
        </p:nvSpPr>
        <p:spPr bwMode="auto">
          <a:xfrm>
            <a:off x="785813" y="3857625"/>
            <a:ext cx="100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Cause</a:t>
            </a:r>
          </a:p>
        </p:txBody>
      </p:sp>
      <p:sp>
        <p:nvSpPr>
          <p:cNvPr id="113673" name="TextBox 15"/>
          <p:cNvSpPr txBox="1">
            <a:spLocks noChangeArrowheads="1"/>
          </p:cNvSpPr>
          <p:nvPr/>
        </p:nvSpPr>
        <p:spPr bwMode="auto">
          <a:xfrm>
            <a:off x="7286625" y="3214688"/>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13674" name="TextBox 17"/>
          <p:cNvSpPr txBox="1">
            <a:spLocks noChangeArrowheads="1"/>
          </p:cNvSpPr>
          <p:nvPr/>
        </p:nvSpPr>
        <p:spPr bwMode="auto">
          <a:xfrm>
            <a:off x="7286625" y="3571875"/>
            <a:ext cx="1071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113675" name="TextBox 23"/>
          <p:cNvSpPr txBox="1">
            <a:spLocks noChangeArrowheads="1"/>
          </p:cNvSpPr>
          <p:nvPr/>
        </p:nvSpPr>
        <p:spPr bwMode="auto">
          <a:xfrm>
            <a:off x="7286625" y="3929063"/>
            <a:ext cx="1071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21" name="Isosceles Triangle 20"/>
          <p:cNvSpPr/>
          <p:nvPr/>
        </p:nvSpPr>
        <p:spPr>
          <a:xfrm rot="5400000">
            <a:off x="1723231" y="805657"/>
            <a:ext cx="928687" cy="200025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13677" name="TextBox 21"/>
          <p:cNvSpPr txBox="1">
            <a:spLocks noChangeArrowheads="1"/>
          </p:cNvSpPr>
          <p:nvPr/>
        </p:nvSpPr>
        <p:spPr bwMode="auto">
          <a:xfrm>
            <a:off x="1071563" y="1557338"/>
            <a:ext cx="1000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 Cause</a:t>
            </a:r>
          </a:p>
        </p:txBody>
      </p:sp>
      <p:sp>
        <p:nvSpPr>
          <p:cNvPr id="113678" name="TextBox 22"/>
          <p:cNvSpPr txBox="1">
            <a:spLocks noChangeArrowheads="1"/>
          </p:cNvSpPr>
          <p:nvPr/>
        </p:nvSpPr>
        <p:spPr bwMode="auto">
          <a:xfrm>
            <a:off x="4000500" y="1557338"/>
            <a:ext cx="1000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2000" dirty="0">
                <a:solidFill>
                  <a:srgbClr val="FFFFFF"/>
                </a:solidFill>
                <a:latin typeface="Arial" pitchFamily="34" charset="0"/>
                <a:cs typeface="Arial" pitchFamily="34" charset="0"/>
              </a:rPr>
              <a:t>Event</a:t>
            </a:r>
          </a:p>
        </p:txBody>
      </p:sp>
      <p:sp>
        <p:nvSpPr>
          <p:cNvPr id="113679" name="TextBox 24"/>
          <p:cNvSpPr txBox="1">
            <a:spLocks noChangeArrowheads="1"/>
          </p:cNvSpPr>
          <p:nvPr/>
        </p:nvSpPr>
        <p:spPr bwMode="auto">
          <a:xfrm>
            <a:off x="7000875" y="1557338"/>
            <a:ext cx="10715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sz="1800" dirty="0">
                <a:solidFill>
                  <a:srgbClr val="FFFFFF"/>
                </a:solidFill>
                <a:latin typeface="Arial" pitchFamily="34" charset="0"/>
                <a:cs typeface="Arial" pitchFamily="34" charset="0"/>
              </a:rPr>
              <a:t>Impact</a:t>
            </a:r>
          </a:p>
        </p:txBody>
      </p:sp>
      <p:sp>
        <p:nvSpPr>
          <p:cNvPr id="27" name="TextBox 26"/>
          <p:cNvSpPr txBox="1"/>
          <p:nvPr/>
        </p:nvSpPr>
        <p:spPr>
          <a:xfrm>
            <a:off x="323850" y="2492375"/>
            <a:ext cx="2735263" cy="4278313"/>
          </a:xfrm>
          <a:prstGeom prst="rect">
            <a:avLst/>
          </a:prstGeom>
          <a:solidFill>
            <a:schemeClr val="tx2">
              <a:lumMod val="60000"/>
              <a:lumOff val="40000"/>
            </a:schemeClr>
          </a:solidFill>
          <a:ln>
            <a:solidFill>
              <a:schemeClr val="accent1"/>
            </a:solidFill>
          </a:ln>
        </p:spPr>
        <p:txBody>
          <a:bodyPr>
            <a:spAutoFit/>
          </a:bodyPr>
          <a:lstStyle/>
          <a:p>
            <a:pPr indent="176213">
              <a:buFont typeface="Arial" pitchFamily="34" charset="0"/>
              <a:buChar char="•"/>
              <a:defRPr/>
            </a:pPr>
            <a:r>
              <a:rPr lang="en-GB" sz="1600" dirty="0">
                <a:solidFill>
                  <a:prstClr val="white"/>
                </a:solidFill>
                <a:latin typeface="Arial" pitchFamily="34" charset="0"/>
                <a:cs typeface="Arial" pitchFamily="34" charset="0"/>
              </a:rPr>
              <a:t>Governance</a:t>
            </a:r>
          </a:p>
          <a:p>
            <a:pPr indent="176213">
              <a:buFont typeface="Arial" pitchFamily="34" charset="0"/>
              <a:buChar char="•"/>
              <a:defRPr/>
            </a:pPr>
            <a:r>
              <a:rPr lang="en-GB" sz="1600" dirty="0">
                <a:solidFill>
                  <a:prstClr val="white"/>
                </a:solidFill>
                <a:latin typeface="Arial" pitchFamily="34" charset="0"/>
                <a:cs typeface="Arial" pitchFamily="34" charset="0"/>
              </a:rPr>
              <a:t>People</a:t>
            </a:r>
          </a:p>
          <a:p>
            <a:pPr indent="176213">
              <a:buFont typeface="Arial" pitchFamily="34" charset="0"/>
              <a:buChar char="•"/>
              <a:defRPr/>
            </a:pPr>
            <a:r>
              <a:rPr lang="en-GB" sz="1600" dirty="0">
                <a:solidFill>
                  <a:prstClr val="white"/>
                </a:solidFill>
                <a:latin typeface="Arial" pitchFamily="34" charset="0"/>
                <a:cs typeface="Arial" pitchFamily="34" charset="0"/>
              </a:rPr>
              <a:t>Processes</a:t>
            </a:r>
          </a:p>
          <a:p>
            <a:pPr indent="176213">
              <a:buFont typeface="Arial" pitchFamily="34" charset="0"/>
              <a:buChar char="•"/>
              <a:defRPr/>
            </a:pPr>
            <a:r>
              <a:rPr lang="en-GB" sz="1600" dirty="0">
                <a:solidFill>
                  <a:prstClr val="white"/>
                </a:solidFill>
                <a:latin typeface="Arial" pitchFamily="34" charset="0"/>
                <a:cs typeface="Arial" pitchFamily="34" charset="0"/>
              </a:rPr>
              <a:t>Systems</a:t>
            </a:r>
          </a:p>
          <a:p>
            <a:pPr indent="176213">
              <a:buFont typeface="Arial" pitchFamily="34" charset="0"/>
              <a:buChar char="•"/>
              <a:defRPr/>
            </a:pPr>
            <a:r>
              <a:rPr lang="en-GB" sz="1600" dirty="0">
                <a:solidFill>
                  <a:prstClr val="white"/>
                </a:solidFill>
                <a:latin typeface="Arial" pitchFamily="34" charset="0"/>
                <a:cs typeface="Arial" pitchFamily="34" charset="0"/>
              </a:rPr>
              <a:t>Infrastructure &amp;</a:t>
            </a:r>
          </a:p>
          <a:p>
            <a:pPr indent="176213">
              <a:defRPr/>
            </a:pPr>
            <a:r>
              <a:rPr lang="en-GB" sz="1600" dirty="0">
                <a:solidFill>
                  <a:prstClr val="white"/>
                </a:solidFill>
                <a:latin typeface="Arial" pitchFamily="34" charset="0"/>
                <a:cs typeface="Arial" pitchFamily="34" charset="0"/>
              </a:rPr>
              <a:t>technology</a:t>
            </a:r>
          </a:p>
          <a:p>
            <a:pPr marL="176213" indent="-176213">
              <a:buFont typeface="Arial" pitchFamily="34" charset="0"/>
              <a:buChar char="•"/>
              <a:defRPr/>
            </a:pPr>
            <a:r>
              <a:rPr lang="en-GB" sz="1600" dirty="0">
                <a:solidFill>
                  <a:prstClr val="white"/>
                </a:solidFill>
                <a:latin typeface="Arial" pitchFamily="34" charset="0"/>
                <a:cs typeface="Arial" pitchFamily="34" charset="0"/>
              </a:rPr>
              <a:t>Management information</a:t>
            </a:r>
          </a:p>
          <a:p>
            <a:pPr indent="176213">
              <a:buFont typeface="Arial" pitchFamily="34" charset="0"/>
              <a:buChar char="•"/>
              <a:defRPr/>
            </a:pPr>
            <a:r>
              <a:rPr lang="en-GB" sz="1600" dirty="0">
                <a:solidFill>
                  <a:prstClr val="white"/>
                </a:solidFill>
                <a:latin typeface="Arial" pitchFamily="34" charset="0"/>
                <a:cs typeface="Arial" pitchFamily="34" charset="0"/>
              </a:rPr>
              <a:t>Compliance</a:t>
            </a:r>
          </a:p>
          <a:p>
            <a:pPr indent="176213">
              <a:buFont typeface="Arial" pitchFamily="34" charset="0"/>
              <a:buChar char="•"/>
              <a:defRPr/>
            </a:pPr>
            <a:r>
              <a:rPr lang="en-GB" sz="1600" dirty="0">
                <a:solidFill>
                  <a:prstClr val="white"/>
                </a:solidFill>
                <a:latin typeface="Arial" pitchFamily="34" charset="0"/>
                <a:cs typeface="Arial" pitchFamily="34" charset="0"/>
              </a:rPr>
              <a:t>Safeguarding of assets</a:t>
            </a:r>
          </a:p>
          <a:p>
            <a:pPr indent="176213">
              <a:buFont typeface="Arial" pitchFamily="34" charset="0"/>
              <a:buChar char="•"/>
              <a:defRPr/>
            </a:pPr>
            <a:r>
              <a:rPr lang="en-GB" sz="1600" dirty="0">
                <a:solidFill>
                  <a:prstClr val="white"/>
                </a:solidFill>
                <a:latin typeface="Arial" pitchFamily="34" charset="0"/>
                <a:cs typeface="Arial" pitchFamily="34" charset="0"/>
              </a:rPr>
              <a:t>Fraud and other </a:t>
            </a:r>
          </a:p>
          <a:p>
            <a:pPr indent="176213">
              <a:defRPr/>
            </a:pPr>
            <a:r>
              <a:rPr lang="en-GB" sz="1600" dirty="0">
                <a:solidFill>
                  <a:prstClr val="white"/>
                </a:solidFill>
                <a:latin typeface="Arial" pitchFamily="34" charset="0"/>
                <a:cs typeface="Arial" pitchFamily="34" charset="0"/>
              </a:rPr>
              <a:t>malpractices</a:t>
            </a:r>
          </a:p>
          <a:p>
            <a:pPr indent="176213">
              <a:buFont typeface="Arial" pitchFamily="34" charset="0"/>
              <a:buChar char="•"/>
              <a:defRPr/>
            </a:pPr>
            <a:r>
              <a:rPr lang="en-GB" sz="1600" dirty="0">
                <a:solidFill>
                  <a:prstClr val="white"/>
                </a:solidFill>
                <a:latin typeface="Arial" pitchFamily="34" charset="0"/>
                <a:cs typeface="Arial" pitchFamily="34" charset="0"/>
              </a:rPr>
              <a:t>Business continuity</a:t>
            </a:r>
          </a:p>
          <a:p>
            <a:pPr indent="176213">
              <a:buFont typeface="Arial" pitchFamily="34" charset="0"/>
              <a:buChar char="•"/>
              <a:defRPr/>
            </a:pPr>
            <a:r>
              <a:rPr lang="en-US" sz="1600" dirty="0">
                <a:solidFill>
                  <a:prstClr val="white"/>
                </a:solidFill>
                <a:latin typeface="Arial" pitchFamily="34" charset="0"/>
                <a:cs typeface="Arial" pitchFamily="34" charset="0"/>
              </a:rPr>
              <a:t>Exogenous</a:t>
            </a:r>
          </a:p>
          <a:p>
            <a:pPr indent="176213">
              <a:buFont typeface="Arial" pitchFamily="34" charset="0"/>
              <a:buChar char="•"/>
              <a:defRPr/>
            </a:pPr>
            <a:r>
              <a:rPr lang="en-US" sz="1600" dirty="0">
                <a:solidFill>
                  <a:prstClr val="white"/>
                </a:solidFill>
                <a:latin typeface="Arial" pitchFamily="34" charset="0"/>
                <a:cs typeface="Arial" pitchFamily="34" charset="0"/>
              </a:rPr>
              <a:t>Reputational</a:t>
            </a:r>
          </a:p>
          <a:p>
            <a:pPr indent="176213">
              <a:buFont typeface="Arial" pitchFamily="34" charset="0"/>
              <a:buChar char="•"/>
              <a:defRPr/>
            </a:pPr>
            <a:r>
              <a:rPr lang="en-US" sz="1600" dirty="0">
                <a:solidFill>
                  <a:prstClr val="white"/>
                </a:solidFill>
                <a:latin typeface="Arial" pitchFamily="34" charset="0"/>
                <a:cs typeface="Arial" pitchFamily="34" charset="0"/>
              </a:rPr>
              <a:t>Insurance management</a:t>
            </a:r>
          </a:p>
          <a:p>
            <a:pPr marL="174625" indent="-174625">
              <a:buFont typeface="Arial" pitchFamily="34" charset="0"/>
              <a:buChar char="•"/>
              <a:defRPr/>
            </a:pPr>
            <a:r>
              <a:rPr lang="en-US" sz="1600" dirty="0">
                <a:solidFill>
                  <a:prstClr val="white"/>
                </a:solidFill>
                <a:latin typeface="Arial" pitchFamily="34" charset="0"/>
                <a:cs typeface="Arial" pitchFamily="34" charset="0"/>
              </a:rPr>
              <a:t>Corporate citizenship and sustainability</a:t>
            </a:r>
            <a:endParaRPr lang="en-GB" sz="1600" dirty="0">
              <a:solidFill>
                <a:prstClr val="white"/>
              </a:solidFill>
              <a:latin typeface="Arial" pitchFamily="34" charset="0"/>
              <a:cs typeface="Arial" pitchFamily="34" charset="0"/>
            </a:endParaRPr>
          </a:p>
        </p:txBody>
      </p:sp>
      <p:sp>
        <p:nvSpPr>
          <p:cNvPr id="28" name="TextBox 27"/>
          <p:cNvSpPr txBox="1"/>
          <p:nvPr/>
        </p:nvSpPr>
        <p:spPr>
          <a:xfrm>
            <a:off x="3348038" y="3141663"/>
            <a:ext cx="2571750" cy="1814512"/>
          </a:xfrm>
          <a:prstGeom prst="rect">
            <a:avLst/>
          </a:prstGeom>
          <a:solidFill>
            <a:schemeClr val="tx2">
              <a:lumMod val="60000"/>
              <a:lumOff val="40000"/>
            </a:schemeClr>
          </a:solidFill>
          <a:ln>
            <a:solidFill>
              <a:schemeClr val="accent1"/>
            </a:solidFill>
          </a:ln>
        </p:spPr>
        <p:txBody>
          <a:bodyPr>
            <a:spAutoFit/>
          </a:bodyPr>
          <a:lstStyle/>
          <a:p>
            <a:pPr indent="176213">
              <a:buFont typeface="Arial" pitchFamily="34" charset="0"/>
              <a:buChar char="•"/>
              <a:defRPr/>
            </a:pPr>
            <a:r>
              <a:rPr lang="en-GB" sz="1600" dirty="0">
                <a:solidFill>
                  <a:prstClr val="white"/>
                </a:solidFill>
                <a:latin typeface="Arial" pitchFamily="34" charset="0"/>
                <a:cs typeface="Arial" pitchFamily="34" charset="0"/>
              </a:rPr>
              <a:t>Operational failures</a:t>
            </a:r>
          </a:p>
          <a:p>
            <a:pPr indent="176213">
              <a:defRPr/>
            </a:pPr>
            <a:r>
              <a:rPr lang="en-GB" sz="1600" dirty="0">
                <a:solidFill>
                  <a:prstClr val="white"/>
                </a:solidFill>
                <a:latin typeface="Arial" pitchFamily="34" charset="0"/>
                <a:cs typeface="Arial" pitchFamily="34" charset="0"/>
              </a:rPr>
              <a:t> (human error)</a:t>
            </a:r>
          </a:p>
          <a:p>
            <a:pPr indent="176213">
              <a:buFont typeface="Arial" pitchFamily="34" charset="0"/>
              <a:buChar char="•"/>
              <a:defRPr/>
            </a:pPr>
            <a:r>
              <a:rPr lang="en-GB" sz="1600" dirty="0">
                <a:solidFill>
                  <a:prstClr val="white"/>
                </a:solidFill>
                <a:latin typeface="Arial" pitchFamily="34" charset="0"/>
                <a:cs typeface="Arial" pitchFamily="34" charset="0"/>
              </a:rPr>
              <a:t>System failures</a:t>
            </a:r>
          </a:p>
          <a:p>
            <a:pPr indent="176213">
              <a:buFont typeface="Arial" pitchFamily="34" charset="0"/>
              <a:buChar char="•"/>
              <a:defRPr/>
            </a:pPr>
            <a:r>
              <a:rPr lang="en-GB" sz="1600" dirty="0">
                <a:solidFill>
                  <a:prstClr val="white"/>
                </a:solidFill>
                <a:latin typeface="Arial" pitchFamily="34" charset="0"/>
                <a:cs typeface="Arial" pitchFamily="34" charset="0"/>
              </a:rPr>
              <a:t>Compliance failures</a:t>
            </a:r>
          </a:p>
          <a:p>
            <a:pPr indent="176213">
              <a:buFont typeface="Arial" pitchFamily="34" charset="0"/>
              <a:buChar char="•"/>
              <a:defRPr/>
            </a:pPr>
            <a:r>
              <a:rPr lang="en-GB" sz="1600" dirty="0">
                <a:solidFill>
                  <a:prstClr val="white"/>
                </a:solidFill>
                <a:latin typeface="Arial" pitchFamily="34" charset="0"/>
                <a:cs typeface="Arial" pitchFamily="34" charset="0"/>
              </a:rPr>
              <a:t>Fraud or other </a:t>
            </a:r>
          </a:p>
          <a:p>
            <a:pPr indent="176213">
              <a:defRPr/>
            </a:pPr>
            <a:r>
              <a:rPr lang="en-GB" sz="1600" dirty="0">
                <a:solidFill>
                  <a:prstClr val="white"/>
                </a:solidFill>
                <a:latin typeface="Arial" pitchFamily="34" charset="0"/>
                <a:cs typeface="Arial" pitchFamily="34" charset="0"/>
              </a:rPr>
              <a:t>malpractices</a:t>
            </a:r>
          </a:p>
          <a:p>
            <a:pPr indent="176213">
              <a:buFont typeface="Arial" pitchFamily="34" charset="0"/>
              <a:buChar char="•"/>
              <a:defRPr/>
            </a:pPr>
            <a:r>
              <a:rPr lang="en-GB" sz="1600" dirty="0">
                <a:solidFill>
                  <a:prstClr val="white"/>
                </a:solidFill>
                <a:latin typeface="Arial" pitchFamily="34" charset="0"/>
                <a:cs typeface="Arial" pitchFamily="34" charset="0"/>
              </a:rPr>
              <a:t>External events</a:t>
            </a:r>
          </a:p>
        </p:txBody>
      </p:sp>
      <p:sp>
        <p:nvSpPr>
          <p:cNvPr id="29" name="TextBox 28"/>
          <p:cNvSpPr txBox="1"/>
          <p:nvPr/>
        </p:nvSpPr>
        <p:spPr>
          <a:xfrm>
            <a:off x="6215063" y="2786063"/>
            <a:ext cx="2571750" cy="3786187"/>
          </a:xfrm>
          <a:prstGeom prst="rect">
            <a:avLst/>
          </a:prstGeom>
          <a:solidFill>
            <a:schemeClr val="tx2">
              <a:lumMod val="60000"/>
              <a:lumOff val="40000"/>
            </a:schemeClr>
          </a:solidFill>
          <a:ln>
            <a:solidFill>
              <a:schemeClr val="accent1"/>
            </a:solidFill>
          </a:ln>
        </p:spPr>
        <p:txBody>
          <a:bodyPr>
            <a:spAutoFit/>
          </a:bodyPr>
          <a:lstStyle/>
          <a:p>
            <a:pPr indent="176213">
              <a:buFont typeface="Arial" pitchFamily="34" charset="0"/>
              <a:buChar char="•"/>
              <a:defRPr/>
            </a:pPr>
            <a:r>
              <a:rPr lang="en-GB" sz="1600" dirty="0">
                <a:solidFill>
                  <a:prstClr val="white"/>
                </a:solidFill>
                <a:latin typeface="Arial" pitchFamily="34" charset="0"/>
                <a:cs typeface="Arial" pitchFamily="34" charset="0"/>
              </a:rPr>
              <a:t>Business operations</a:t>
            </a:r>
          </a:p>
          <a:p>
            <a:pPr indent="176213">
              <a:buFont typeface="Arial" pitchFamily="34" charset="0"/>
              <a:buChar char="•"/>
              <a:defRPr/>
            </a:pPr>
            <a:r>
              <a:rPr lang="en-GB" sz="1600" dirty="0">
                <a:solidFill>
                  <a:prstClr val="white"/>
                </a:solidFill>
                <a:latin typeface="Arial" pitchFamily="34" charset="0"/>
                <a:cs typeface="Arial" pitchFamily="34" charset="0"/>
              </a:rPr>
              <a:t>Financial </a:t>
            </a:r>
          </a:p>
          <a:p>
            <a:pPr indent="176213">
              <a:buFont typeface="Arial" pitchFamily="34" charset="0"/>
              <a:buChar char="•"/>
              <a:defRPr/>
            </a:pPr>
            <a:r>
              <a:rPr lang="en-GB" sz="1600" dirty="0">
                <a:solidFill>
                  <a:prstClr val="white"/>
                </a:solidFill>
                <a:latin typeface="Arial" pitchFamily="34" charset="0"/>
                <a:cs typeface="Arial" pitchFamily="34" charset="0"/>
              </a:rPr>
              <a:t>Reputational</a:t>
            </a: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a:p>
            <a:pPr indent="176213">
              <a:buFont typeface="Arial" pitchFamily="34" charset="0"/>
              <a:buChar char="•"/>
              <a:defRPr/>
            </a:pPr>
            <a:endParaRPr lang="en-GB" sz="1600"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4241475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Box 16"/>
          <p:cNvSpPr txBox="1">
            <a:spLocks noChangeArrowheads="1"/>
          </p:cNvSpPr>
          <p:nvPr/>
        </p:nvSpPr>
        <p:spPr bwMode="auto">
          <a:xfrm>
            <a:off x="2411413" y="333375"/>
            <a:ext cx="4071937" cy="4603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dirty="0">
                <a:solidFill>
                  <a:srgbClr val="FFFFFF"/>
                </a:solidFill>
                <a:latin typeface="Arial" pitchFamily="34" charset="0"/>
                <a:cs typeface="Arial" pitchFamily="34" charset="0"/>
              </a:rPr>
              <a:t>Risk assessment process</a:t>
            </a:r>
          </a:p>
        </p:txBody>
      </p:sp>
      <p:graphicFrame>
        <p:nvGraphicFramePr>
          <p:cNvPr id="8" name="Table 7"/>
          <p:cNvGraphicFramePr>
            <a:graphicFrameLocks noGrp="1"/>
          </p:cNvGraphicFramePr>
          <p:nvPr/>
        </p:nvGraphicFramePr>
        <p:xfrm>
          <a:off x="500034" y="1928802"/>
          <a:ext cx="8001062" cy="2377440"/>
        </p:xfrm>
        <a:graphic>
          <a:graphicData uri="http://schemas.openxmlformats.org/drawingml/2006/table">
            <a:tbl>
              <a:tblPr>
                <a:tableStyleId>{5C22544A-7EE6-4342-B048-85BDC9FD1C3A}</a:tableStyleId>
              </a:tblPr>
              <a:tblGrid>
                <a:gridCol w="1214450">
                  <a:extLst>
                    <a:ext uri="{9D8B030D-6E8A-4147-A177-3AD203B41FA5}">
                      <a16:colId xmlns:a16="http://schemas.microsoft.com/office/drawing/2014/main" val="20000"/>
                    </a:ext>
                  </a:extLst>
                </a:gridCol>
                <a:gridCol w="500066">
                  <a:extLst>
                    <a:ext uri="{9D8B030D-6E8A-4147-A177-3AD203B41FA5}">
                      <a16:colId xmlns:a16="http://schemas.microsoft.com/office/drawing/2014/main" val="20001"/>
                    </a:ext>
                  </a:extLst>
                </a:gridCol>
                <a:gridCol w="1285884">
                  <a:extLst>
                    <a:ext uri="{9D8B030D-6E8A-4147-A177-3AD203B41FA5}">
                      <a16:colId xmlns:a16="http://schemas.microsoft.com/office/drawing/2014/main" val="20002"/>
                    </a:ext>
                  </a:extLst>
                </a:gridCol>
                <a:gridCol w="285752">
                  <a:extLst>
                    <a:ext uri="{9D8B030D-6E8A-4147-A177-3AD203B41FA5}">
                      <a16:colId xmlns:a16="http://schemas.microsoft.com/office/drawing/2014/main" val="20003"/>
                    </a:ext>
                  </a:extLst>
                </a:gridCol>
                <a:gridCol w="642942">
                  <a:extLst>
                    <a:ext uri="{9D8B030D-6E8A-4147-A177-3AD203B41FA5}">
                      <a16:colId xmlns:a16="http://schemas.microsoft.com/office/drawing/2014/main" val="20004"/>
                    </a:ext>
                  </a:extLst>
                </a:gridCol>
                <a:gridCol w="500066">
                  <a:extLst>
                    <a:ext uri="{9D8B030D-6E8A-4147-A177-3AD203B41FA5}">
                      <a16:colId xmlns:a16="http://schemas.microsoft.com/office/drawing/2014/main" val="20005"/>
                    </a:ext>
                  </a:extLst>
                </a:gridCol>
                <a:gridCol w="285752">
                  <a:extLst>
                    <a:ext uri="{9D8B030D-6E8A-4147-A177-3AD203B41FA5}">
                      <a16:colId xmlns:a16="http://schemas.microsoft.com/office/drawing/2014/main" val="20006"/>
                    </a:ext>
                  </a:extLst>
                </a:gridCol>
                <a:gridCol w="571500">
                  <a:extLst>
                    <a:ext uri="{9D8B030D-6E8A-4147-A177-3AD203B41FA5}">
                      <a16:colId xmlns:a16="http://schemas.microsoft.com/office/drawing/2014/main" val="20007"/>
                    </a:ext>
                  </a:extLst>
                </a:gridCol>
                <a:gridCol w="571504">
                  <a:extLst>
                    <a:ext uri="{9D8B030D-6E8A-4147-A177-3AD203B41FA5}">
                      <a16:colId xmlns:a16="http://schemas.microsoft.com/office/drawing/2014/main" val="20008"/>
                    </a:ext>
                  </a:extLst>
                </a:gridCol>
                <a:gridCol w="785818">
                  <a:extLst>
                    <a:ext uri="{9D8B030D-6E8A-4147-A177-3AD203B41FA5}">
                      <a16:colId xmlns:a16="http://schemas.microsoft.com/office/drawing/2014/main" val="20009"/>
                    </a:ext>
                  </a:extLst>
                </a:gridCol>
                <a:gridCol w="500066">
                  <a:extLst>
                    <a:ext uri="{9D8B030D-6E8A-4147-A177-3AD203B41FA5}">
                      <a16:colId xmlns:a16="http://schemas.microsoft.com/office/drawing/2014/main" val="20010"/>
                    </a:ext>
                  </a:extLst>
                </a:gridCol>
                <a:gridCol w="857262">
                  <a:extLst>
                    <a:ext uri="{9D8B030D-6E8A-4147-A177-3AD203B41FA5}">
                      <a16:colId xmlns:a16="http://schemas.microsoft.com/office/drawing/2014/main" val="20011"/>
                    </a:ext>
                  </a:extLst>
                </a:gridCol>
              </a:tblGrid>
              <a:tr h="357190">
                <a:tc>
                  <a:txBody>
                    <a:bodyPr/>
                    <a:lstStyle/>
                    <a:p>
                      <a:endParaRPr lang="en-GB" dirty="0"/>
                    </a:p>
                  </a:txBody>
                  <a:tcPr>
                    <a:lnB w="38100" cap="flat" cmpd="sng" algn="ctr">
                      <a:solidFill>
                        <a:schemeClr val="tx1"/>
                      </a:solidFill>
                      <a:prstDash val="solid"/>
                      <a:round/>
                      <a:headEnd type="none" w="med" len="med"/>
                      <a:tailEnd type="none" w="med" len="med"/>
                    </a:lnB>
                    <a:solidFill>
                      <a:schemeClr val="bg1"/>
                    </a:solidFill>
                  </a:tcPr>
                </a:tc>
                <a:tc rowSpan="6">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tc rowSpan="6">
                  <a:txBody>
                    <a:bodyPr/>
                    <a:lstStyle/>
                    <a:p>
                      <a:endParaRPr lang="en-GB" sz="1800" b="1" dirty="0">
                        <a:latin typeface="Arial" pitchFamily="34" charset="0"/>
                        <a:cs typeface="Arial" pitchFamily="34" charset="0"/>
                      </a:endParaRPr>
                    </a:p>
                    <a:p>
                      <a:endParaRPr lang="en-GB" sz="1800" b="1" dirty="0">
                        <a:latin typeface="Arial" pitchFamily="34" charset="0"/>
                        <a:cs typeface="Arial" pitchFamily="34" charset="0"/>
                      </a:endParaRPr>
                    </a:p>
                    <a:p>
                      <a:endParaRPr lang="en-GB" sz="1800" b="1" dirty="0">
                        <a:latin typeface="Arial" pitchFamily="34" charset="0"/>
                        <a:cs typeface="Arial" pitchFamily="34" charset="0"/>
                      </a:endParaRPr>
                    </a:p>
                    <a:p>
                      <a:r>
                        <a:rPr lang="en-GB" sz="1800" b="1" dirty="0">
                          <a:solidFill>
                            <a:schemeClr val="bg1"/>
                          </a:solidFill>
                          <a:latin typeface="Arial" pitchFamily="34" charset="0"/>
                          <a:cs typeface="Arial" pitchFamily="34" charset="0"/>
                        </a:rPr>
                        <a:t>Controls</a:t>
                      </a:r>
                    </a:p>
                    <a:p>
                      <a:endParaRPr lang="en-GB" sz="800" b="1" dirty="0">
                        <a:solidFill>
                          <a:schemeClr val="bg1"/>
                        </a:solidFill>
                        <a:latin typeface="Arial" pitchFamily="34" charset="0"/>
                        <a:cs typeface="Arial" pitchFamily="34" charset="0"/>
                      </a:endParaRPr>
                    </a:p>
                    <a:p>
                      <a:r>
                        <a:rPr lang="en-GB" dirty="0">
                          <a:solidFill>
                            <a:schemeClr val="bg1"/>
                          </a:solidFill>
                        </a:rPr>
                        <a:t>(</a:t>
                      </a:r>
                      <a:r>
                        <a:rPr lang="en-GB" sz="1600" dirty="0">
                          <a:solidFill>
                            <a:schemeClr val="bg1"/>
                          </a:solidFill>
                        </a:rPr>
                        <a:t>Adequacy &amp; effectiveness </a:t>
                      </a:r>
                    </a:p>
                    <a:p>
                      <a:r>
                        <a:rPr lang="en-GB" sz="1600" dirty="0">
                          <a:solidFill>
                            <a:schemeClr val="bg1"/>
                          </a:solidFill>
                        </a:rPr>
                        <a:t>Assessment</a:t>
                      </a:r>
                      <a:r>
                        <a:rPr lang="en-GB" dirty="0">
                          <a:solidFill>
                            <a:schemeClr val="bg1"/>
                          </a:solidFill>
                        </a:rPr>
                        <a:t>)</a:t>
                      </a:r>
                    </a:p>
                    <a:p>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rowSpan="2">
                  <a:txBody>
                    <a:bodyPr/>
                    <a:lstStyle/>
                    <a:p>
                      <a:pPr algn="ctr"/>
                      <a:r>
                        <a:rPr lang="en-GB" sz="2000" b="1" dirty="0">
                          <a:solidFill>
                            <a:schemeClr val="bg1"/>
                          </a:solidFill>
                        </a:rPr>
                        <a:t>H</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tx2"/>
                    </a:solidFill>
                  </a:tcPr>
                </a:tc>
                <a:tc rowSpan="6">
                  <a:txBody>
                    <a:bodyPr/>
                    <a:lstStyle/>
                    <a:p>
                      <a:endParaRPr lang="en-GB"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solidFill>
                      <a:schemeClr val="bg1"/>
                    </a:solidFill>
                  </a:tcPr>
                </a:tc>
                <a:tc rowSpan="6">
                  <a:txBody>
                    <a:bodyPr/>
                    <a:lstStyle/>
                    <a:p>
                      <a:pPr algn="ctr"/>
                      <a:r>
                        <a:rPr lang="en-GB" sz="1800" b="1" dirty="0">
                          <a:solidFill>
                            <a:schemeClr val="bg1"/>
                          </a:solidFill>
                        </a:rPr>
                        <a:t>Likelihood</a:t>
                      </a:r>
                      <a:endParaRPr lang="en-GB" sz="2400" b="1" dirty="0">
                        <a:solidFill>
                          <a:schemeClr val="bg1"/>
                        </a:solidFill>
                      </a:endParaRPr>
                    </a:p>
                  </a:txBody>
                  <a:tcPr vert="vert">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rowSpan="2">
                  <a:txBody>
                    <a:bodyPr/>
                    <a:lstStyle/>
                    <a:p>
                      <a:pPr algn="ctr"/>
                      <a:r>
                        <a:rPr lang="en-GB" sz="2000" b="1" dirty="0">
                          <a:solidFill>
                            <a:schemeClr val="bg1"/>
                          </a:solidFill>
                        </a:rPr>
                        <a:t>L</a:t>
                      </a:r>
                    </a:p>
                  </a:txBody>
                  <a:tcPr anchor="ctr">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tx2"/>
                    </a:solidFill>
                  </a:tcPr>
                </a:tc>
                <a:tc rowSpan="6">
                  <a:txBody>
                    <a:bodyPr/>
                    <a:lstStyle/>
                    <a:p>
                      <a:pPr algn="ctr"/>
                      <a:endParaRPr lang="en-GB" sz="1800" b="1" dirty="0">
                        <a:solidFill>
                          <a:schemeClr val="accent1">
                            <a:lumMod val="75000"/>
                          </a:schemeClr>
                        </a:solidFill>
                      </a:endParaRPr>
                    </a:p>
                    <a:p>
                      <a:pPr algn="ctr"/>
                      <a:endParaRPr lang="en-GB" sz="1800" b="1" dirty="0">
                        <a:solidFill>
                          <a:schemeClr val="accent1">
                            <a:lumMod val="75000"/>
                          </a:schemeClr>
                        </a:solidFill>
                      </a:endParaRPr>
                    </a:p>
                    <a:p>
                      <a:pPr algn="ctr"/>
                      <a:endParaRPr lang="en-GB" sz="1800" b="1" dirty="0">
                        <a:solidFill>
                          <a:schemeClr val="accent1">
                            <a:lumMod val="75000"/>
                          </a:schemeClr>
                        </a:solidFill>
                      </a:endParaRPr>
                    </a:p>
                    <a:p>
                      <a:pPr algn="ctr"/>
                      <a:r>
                        <a:rPr lang="en-GB" sz="1800" b="1" dirty="0">
                          <a:solidFill>
                            <a:schemeClr val="accent1">
                              <a:lumMod val="75000"/>
                            </a:schemeClr>
                          </a:solidFill>
                        </a:rPr>
                        <a:t>and</a:t>
                      </a:r>
                      <a:endParaRPr lang="en-GB" sz="2800" b="1" dirty="0">
                        <a:solidFill>
                          <a:schemeClr val="accent1">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rowSpan="6">
                  <a:txBody>
                    <a:bodyPr/>
                    <a:lstStyle/>
                    <a:p>
                      <a:pPr algn="ctr"/>
                      <a:r>
                        <a:rPr lang="en-GB" sz="1800" b="1" dirty="0">
                          <a:solidFill>
                            <a:schemeClr val="bg1"/>
                          </a:solidFill>
                        </a:rPr>
                        <a:t>Impact</a:t>
                      </a:r>
                    </a:p>
                  </a:txBody>
                  <a:tcPr vert="vert"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rowSpan="6">
                  <a:txBody>
                    <a:bodyPr/>
                    <a:lstStyle/>
                    <a:p>
                      <a:pPr algn="ctr"/>
                      <a:r>
                        <a:rPr lang="en-GB" sz="3200" b="1" dirty="0">
                          <a:solidFill>
                            <a:schemeClr val="accent1">
                              <a:lumMod val="75000"/>
                            </a:schemeClr>
                          </a:solidFill>
                        </a:rPr>
                        <a:t>=</a:t>
                      </a:r>
                    </a:p>
                  </a:txBody>
                  <a:tcPr vert="wordArtVert">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solidFill>
                      <a:schemeClr val="bg1"/>
                    </a:solidFill>
                  </a:tcPr>
                </a:tc>
                <a:tc rowSpan="6">
                  <a:txBody>
                    <a:bodyPr/>
                    <a:lstStyle/>
                    <a:p>
                      <a:pPr algn="ctr"/>
                      <a:r>
                        <a:rPr lang="en-GB" sz="1800" b="1" dirty="0">
                          <a:solidFill>
                            <a:schemeClr val="bg1"/>
                          </a:solidFill>
                        </a:rPr>
                        <a:t>Exposure</a:t>
                      </a:r>
                    </a:p>
                  </a:txBody>
                  <a:tcPr vert="vert">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endParaRPr lang="en-GB" dirty="0"/>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000"/>
                  </a:ext>
                </a:extLst>
              </a:tr>
              <a:tr h="357190">
                <a:tc rowSpan="4">
                  <a:txBody>
                    <a:bodyPr/>
                    <a:lstStyle/>
                    <a:p>
                      <a:endParaRPr lang="en-GB" sz="2000" b="1" dirty="0">
                        <a:latin typeface="Arial" pitchFamily="34" charset="0"/>
                        <a:cs typeface="Arial" pitchFamily="34" charset="0"/>
                      </a:endParaRPr>
                    </a:p>
                    <a:p>
                      <a:r>
                        <a:rPr lang="en-GB" sz="1800" b="1" dirty="0">
                          <a:solidFill>
                            <a:schemeClr val="bg1"/>
                          </a:solidFill>
                          <a:latin typeface="Arial" pitchFamily="34" charset="0"/>
                          <a:cs typeface="Arial" pitchFamily="34" charset="0"/>
                        </a:rPr>
                        <a:t>Cause</a:t>
                      </a:r>
                    </a:p>
                    <a:p>
                      <a:endParaRPr lang="en-GB" sz="800" b="1" dirty="0">
                        <a:solidFill>
                          <a:schemeClr val="bg1"/>
                        </a:solidFill>
                        <a:latin typeface="Arial" pitchFamily="34" charset="0"/>
                        <a:cs typeface="Arial" pitchFamily="34" charset="0"/>
                      </a:endParaRPr>
                    </a:p>
                    <a:p>
                      <a:r>
                        <a:rPr lang="en-GB" dirty="0">
                          <a:solidFill>
                            <a:schemeClr val="bg1"/>
                          </a:solidFill>
                        </a:rPr>
                        <a:t>(Potential)</a:t>
                      </a:r>
                    </a:p>
                    <a:p>
                      <a:endParaRPr lang="en-GB"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vert="wordArtVert"/>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r h="357190">
                <a:tc vMerge="1">
                  <a:txBody>
                    <a:bodyPr/>
                    <a:lstStyle/>
                    <a:p>
                      <a:endParaRPr lang="en-GB" dirty="0"/>
                    </a:p>
                  </a:txBody>
                  <a:tcPr/>
                </a:tc>
                <a:tc vMerge="1">
                  <a:txBody>
                    <a:bodyPr/>
                    <a:lstStyle/>
                    <a:p>
                      <a:endParaRPr lang="en-GB" dirty="0"/>
                    </a:p>
                  </a:txBody>
                  <a:tcPr/>
                </a:tc>
                <a:tc vMerge="1">
                  <a:txBody>
                    <a:bodyPr/>
                    <a:lstStyle/>
                    <a:p>
                      <a:endParaRPr lang="en-GB" dirty="0"/>
                    </a:p>
                  </a:txBody>
                  <a:tcPr/>
                </a:tc>
                <a:tc rowSpan="2">
                  <a:txBody>
                    <a:bodyPr/>
                    <a:lstStyle/>
                    <a:p>
                      <a:pPr algn="ctr"/>
                      <a:r>
                        <a:rPr lang="en-GB" sz="2000" b="1" dirty="0">
                          <a:solidFill>
                            <a:schemeClr val="bg1"/>
                          </a:solidFill>
                        </a:rPr>
                        <a:t>M</a:t>
                      </a:r>
                      <a:endParaRPr lang="en-GB" sz="2400" b="1" dirty="0">
                        <a:solidFill>
                          <a:schemeClr val="bg1"/>
                        </a:solidFill>
                      </a:endParaRPr>
                    </a:p>
                  </a:txBody>
                  <a:tcPr anchor="ctr">
                    <a:lnR w="38100" cap="flat" cmpd="sng" algn="ctr">
                      <a:solidFill>
                        <a:schemeClr val="tx1"/>
                      </a:solidFill>
                      <a:prstDash val="solid"/>
                      <a:round/>
                      <a:headEnd type="none" w="med" len="med"/>
                      <a:tailEnd type="none" w="med" len="med"/>
                    </a:lnR>
                    <a:solidFill>
                      <a:schemeClr val="tx2"/>
                    </a:solidFill>
                  </a:tcPr>
                </a:tc>
                <a:tc vMerge="1">
                  <a:txBody>
                    <a:bodyPr/>
                    <a:lstStyle/>
                    <a:p>
                      <a:endParaRPr lang="en-GB" dirty="0"/>
                    </a:p>
                  </a:txBody>
                  <a:tcPr/>
                </a:tc>
                <a:tc vMerge="1">
                  <a:txBody>
                    <a:bodyPr/>
                    <a:lstStyle/>
                    <a:p>
                      <a:endParaRPr lang="en-GB" dirty="0"/>
                    </a:p>
                  </a:txBody>
                  <a:tcPr/>
                </a:tc>
                <a:tc rowSpan="2">
                  <a:txBody>
                    <a:bodyPr/>
                    <a:lstStyle/>
                    <a:p>
                      <a:pPr algn="ctr"/>
                      <a:r>
                        <a:rPr lang="en-GB" sz="2000" b="1" dirty="0">
                          <a:solidFill>
                            <a:schemeClr val="bg1"/>
                          </a:solidFill>
                        </a:rPr>
                        <a:t>M</a:t>
                      </a:r>
                    </a:p>
                  </a:txBody>
                  <a:tcPr anchor="ctr">
                    <a:lnR w="12700" cap="flat" cmpd="sng" algn="ctr">
                      <a:solidFill>
                        <a:schemeClr val="tx1"/>
                      </a:solidFill>
                      <a:prstDash val="solid"/>
                      <a:round/>
                      <a:headEnd type="none" w="med" len="med"/>
                      <a:tailEnd type="none" w="med" len="med"/>
                    </a:lnR>
                    <a:solidFill>
                      <a:schemeClr val="tx2"/>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2"/>
                  </a:ext>
                </a:extLst>
              </a:tr>
              <a:tr h="357190">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357190">
                <a:tc vMerge="1">
                  <a:txBody>
                    <a:bodyPr/>
                    <a:lstStyle/>
                    <a:p>
                      <a:endParaRPr lang="en-GB" dirty="0"/>
                    </a:p>
                  </a:txBody>
                  <a:tcPr/>
                </a:tc>
                <a:tc vMerge="1">
                  <a:txBody>
                    <a:bodyPr/>
                    <a:lstStyle/>
                    <a:p>
                      <a:endParaRPr lang="en-GB" dirty="0"/>
                    </a:p>
                  </a:txBody>
                  <a:tcPr/>
                </a:tc>
                <a:tc vMerge="1">
                  <a:txBody>
                    <a:bodyPr/>
                    <a:lstStyle/>
                    <a:p>
                      <a:endParaRPr lang="en-GB" dirty="0"/>
                    </a:p>
                  </a:txBody>
                  <a:tcPr/>
                </a:tc>
                <a:tc rowSpan="2">
                  <a:txBody>
                    <a:bodyPr/>
                    <a:lstStyle/>
                    <a:p>
                      <a:pPr algn="ctr"/>
                      <a:r>
                        <a:rPr lang="en-GB" sz="2400" b="1" dirty="0">
                          <a:solidFill>
                            <a:schemeClr val="bg1"/>
                          </a:solidFill>
                        </a:rPr>
                        <a:t>L</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tx2"/>
                    </a:solidFill>
                  </a:tcPr>
                </a:tc>
                <a:tc vMerge="1">
                  <a:txBody>
                    <a:bodyPr/>
                    <a:lstStyle/>
                    <a:p>
                      <a:endParaRPr lang="en-GB" dirty="0"/>
                    </a:p>
                  </a:txBody>
                  <a:tcPr/>
                </a:tc>
                <a:tc vMerge="1">
                  <a:txBody>
                    <a:bodyPr/>
                    <a:lstStyle/>
                    <a:p>
                      <a:endParaRPr lang="en-GB" dirty="0"/>
                    </a:p>
                  </a:txBody>
                  <a:tcPr/>
                </a:tc>
                <a:tc rowSpan="2">
                  <a:txBody>
                    <a:bodyPr/>
                    <a:lstStyle/>
                    <a:p>
                      <a:pPr algn="ctr"/>
                      <a:r>
                        <a:rPr lang="en-GB" sz="2000" b="1" dirty="0">
                          <a:solidFill>
                            <a:schemeClr val="bg1"/>
                          </a:solidFill>
                        </a:rPr>
                        <a:t>H</a:t>
                      </a:r>
                    </a:p>
                  </a:txBody>
                  <a:tcPr anchor="ctr">
                    <a:lnR w="127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tx2"/>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r h="357190">
                <a:tc>
                  <a:txBody>
                    <a:bodyPr/>
                    <a:lstStyle/>
                    <a:p>
                      <a:endParaRPr lang="en-GB" dirty="0"/>
                    </a:p>
                  </a:txBody>
                  <a:tcPr>
                    <a:lnT w="38100" cap="flat" cmpd="sng" algn="ctr">
                      <a:solidFill>
                        <a:schemeClr val="tx1"/>
                      </a:solidFill>
                      <a:prstDash val="solid"/>
                      <a:round/>
                      <a:headEnd type="none" w="med" len="med"/>
                      <a:tailEnd type="none" w="med" len="med"/>
                    </a:lnT>
                    <a:solidFill>
                      <a:schemeClr val="bg1"/>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9" name="Right Arrow 8"/>
          <p:cNvSpPr/>
          <p:nvPr/>
        </p:nvSpPr>
        <p:spPr>
          <a:xfrm>
            <a:off x="1928813" y="2373313"/>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0" name="Right Arrow 9"/>
          <p:cNvSpPr/>
          <p:nvPr/>
        </p:nvSpPr>
        <p:spPr>
          <a:xfrm>
            <a:off x="1928813" y="3159125"/>
            <a:ext cx="142875" cy="484188"/>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3" name="Right Arrow 12"/>
          <p:cNvSpPr/>
          <p:nvPr/>
        </p:nvSpPr>
        <p:spPr>
          <a:xfrm>
            <a:off x="4143375" y="2087563"/>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4" name="Right Arrow 13"/>
          <p:cNvSpPr/>
          <p:nvPr/>
        </p:nvSpPr>
        <p:spPr>
          <a:xfrm>
            <a:off x="4143375" y="2786063"/>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5" name="Right Arrow 14"/>
          <p:cNvSpPr/>
          <p:nvPr/>
        </p:nvSpPr>
        <p:spPr>
          <a:xfrm>
            <a:off x="4143375" y="3643313"/>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8" name="Flowchart: Preparation 17"/>
          <p:cNvSpPr/>
          <p:nvPr/>
        </p:nvSpPr>
        <p:spPr>
          <a:xfrm>
            <a:off x="7786688" y="2071688"/>
            <a:ext cx="571500" cy="428625"/>
          </a:xfrm>
          <a:prstGeom prst="flowChartPrepara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0" name="Flowchart: Preparation 19"/>
          <p:cNvSpPr/>
          <p:nvPr/>
        </p:nvSpPr>
        <p:spPr>
          <a:xfrm>
            <a:off x="7786688" y="2643188"/>
            <a:ext cx="571500" cy="428625"/>
          </a:xfrm>
          <a:prstGeom prst="flowChartPrepara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4" name="Flowchart: Preparation 23"/>
          <p:cNvSpPr/>
          <p:nvPr/>
        </p:nvSpPr>
        <p:spPr>
          <a:xfrm>
            <a:off x="7786688" y="3214688"/>
            <a:ext cx="571500" cy="428625"/>
          </a:xfrm>
          <a:prstGeom prst="flowChartPreparation">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5" name="Flowchart: Preparation 24"/>
          <p:cNvSpPr/>
          <p:nvPr/>
        </p:nvSpPr>
        <p:spPr>
          <a:xfrm>
            <a:off x="7786688" y="3786188"/>
            <a:ext cx="571500" cy="428625"/>
          </a:xfrm>
          <a:prstGeom prst="flowChartPreparat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7" name="TextBox 26"/>
          <p:cNvSpPr txBox="1"/>
          <p:nvPr/>
        </p:nvSpPr>
        <p:spPr>
          <a:xfrm>
            <a:off x="2411413" y="981075"/>
            <a:ext cx="4143375" cy="400050"/>
          </a:xfrm>
          <a:prstGeom prst="rect">
            <a:avLst/>
          </a:prstGeom>
          <a:solidFill>
            <a:schemeClr val="tx2">
              <a:lumMod val="60000"/>
              <a:lumOff val="40000"/>
            </a:schemeClr>
          </a:solidFill>
        </p:spPr>
        <p:txBody>
          <a:bodyPr>
            <a:spAutoFit/>
          </a:bodyPr>
          <a:lstStyle/>
          <a:p>
            <a:pPr algn="ctr">
              <a:defRPr/>
            </a:pPr>
            <a:r>
              <a:rPr lang="en-GB" sz="2000" b="1" dirty="0">
                <a:solidFill>
                  <a:prstClr val="white"/>
                </a:solidFill>
                <a:latin typeface="Arial" pitchFamily="34" charset="0"/>
                <a:cs typeface="Arial" pitchFamily="34" charset="0"/>
              </a:rPr>
              <a:t>Determination of risk exposure</a:t>
            </a:r>
          </a:p>
        </p:txBody>
      </p:sp>
      <p:graphicFrame>
        <p:nvGraphicFramePr>
          <p:cNvPr id="28" name="Table 27"/>
          <p:cNvGraphicFramePr>
            <a:graphicFrameLocks noGrp="1"/>
          </p:cNvGraphicFramePr>
          <p:nvPr/>
        </p:nvGraphicFramePr>
        <p:xfrm>
          <a:off x="5643563" y="5072063"/>
          <a:ext cx="2674938" cy="1031875"/>
        </p:xfrm>
        <a:graphic>
          <a:graphicData uri="http://schemas.openxmlformats.org/drawingml/2006/table">
            <a:tbl>
              <a:tblPr/>
              <a:tblGrid>
                <a:gridCol w="420678">
                  <a:extLst>
                    <a:ext uri="{9D8B030D-6E8A-4147-A177-3AD203B41FA5}">
                      <a16:colId xmlns:a16="http://schemas.microsoft.com/office/drawing/2014/main" val="20000"/>
                    </a:ext>
                  </a:extLst>
                </a:gridCol>
                <a:gridCol w="563565">
                  <a:extLst>
                    <a:ext uri="{9D8B030D-6E8A-4147-A177-3AD203B41FA5}">
                      <a16:colId xmlns:a16="http://schemas.microsoft.com/office/drawing/2014/main" val="20001"/>
                    </a:ext>
                  </a:extLst>
                </a:gridCol>
                <a:gridCol w="563565">
                  <a:extLst>
                    <a:ext uri="{9D8B030D-6E8A-4147-A177-3AD203B41FA5}">
                      <a16:colId xmlns:a16="http://schemas.microsoft.com/office/drawing/2014/main" val="20002"/>
                    </a:ext>
                  </a:extLst>
                </a:gridCol>
                <a:gridCol w="563565">
                  <a:extLst>
                    <a:ext uri="{9D8B030D-6E8A-4147-A177-3AD203B41FA5}">
                      <a16:colId xmlns:a16="http://schemas.microsoft.com/office/drawing/2014/main" val="20003"/>
                    </a:ext>
                  </a:extLst>
                </a:gridCol>
                <a:gridCol w="563565">
                  <a:extLst>
                    <a:ext uri="{9D8B030D-6E8A-4147-A177-3AD203B41FA5}">
                      <a16:colId xmlns:a16="http://schemas.microsoft.com/office/drawing/2014/main" val="20004"/>
                    </a:ext>
                  </a:extLst>
                </a:gridCol>
              </a:tblGrid>
              <a:tr h="206375">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008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kern="1200" dirty="0">
                        <a:solidFill>
                          <a:schemeClr val="tx1"/>
                        </a:solidFill>
                        <a:latin typeface="Calibri"/>
                        <a:ea typeface="Times New Roman"/>
                        <a:cs typeface="+mn-cs"/>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accent6"/>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0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206375">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008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0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1"/>
                  </a:ext>
                </a:extLst>
              </a:tr>
              <a:tr h="206375">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008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206375">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008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00"/>
                    </a:solidFill>
                  </a:tcPr>
                </a:tc>
                <a:extLst>
                  <a:ext uri="{0D108BD9-81ED-4DB2-BD59-A6C34878D82A}">
                    <a16:rowId xmlns:a16="http://schemas.microsoft.com/office/drawing/2014/main" val="10003"/>
                  </a:ext>
                </a:extLst>
              </a:tr>
              <a:tr h="206375">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008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0080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nSpc>
                          <a:spcPct val="115000"/>
                        </a:lnSpc>
                      </a:pPr>
                      <a:endParaRPr lang="en-GB" sz="1100" dirty="0">
                        <a:latin typeface="Calibri"/>
                        <a:ea typeface="Times New Roman"/>
                      </a:endParaRPr>
                    </a:p>
                  </a:txBody>
                  <a:tcPr marL="67323" marR="67323"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bl>
          </a:graphicData>
        </a:graphic>
      </p:graphicFrame>
      <p:sp>
        <p:nvSpPr>
          <p:cNvPr id="114740" name="Text Box 1"/>
          <p:cNvSpPr txBox="1">
            <a:spLocks noChangeArrowheads="1"/>
          </p:cNvSpPr>
          <p:nvPr/>
        </p:nvSpPr>
        <p:spPr bwMode="auto">
          <a:xfrm>
            <a:off x="5214938" y="5214938"/>
            <a:ext cx="142875" cy="904875"/>
          </a:xfrm>
          <a:prstGeom prst="rect">
            <a:avLst/>
          </a:prstGeom>
          <a:solidFill>
            <a:srgbClr val="D8D8D8"/>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D8D8D8"/>
            </a:extrusionClr>
          </a:sp3d>
        </p:spPr>
        <p:txBody>
          <a:bodyPr>
            <a:flatTx/>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fontAlgn="base" hangingPunct="1">
              <a:spcBef>
                <a:spcPct val="0"/>
              </a:spcBef>
              <a:spcAft>
                <a:spcPts val="1000"/>
              </a:spcAft>
            </a:pPr>
            <a:r>
              <a:rPr lang="en-GB" sz="800" dirty="0">
                <a:solidFill>
                  <a:srgbClr val="000000"/>
                </a:solidFill>
                <a:latin typeface="Arial" pitchFamily="34" charset="0"/>
              </a:rPr>
              <a:t>Impact</a:t>
            </a:r>
            <a:endParaRPr lang="en-US" sz="800" b="0" dirty="0">
              <a:solidFill>
                <a:srgbClr val="000000"/>
              </a:solidFill>
              <a:latin typeface="Arial" pitchFamily="34" charset="0"/>
            </a:endParaRPr>
          </a:p>
        </p:txBody>
      </p:sp>
      <p:sp>
        <p:nvSpPr>
          <p:cNvPr id="114741" name="Text Box 2"/>
          <p:cNvSpPr txBox="1">
            <a:spLocks noChangeArrowheads="1"/>
          </p:cNvSpPr>
          <p:nvPr/>
        </p:nvSpPr>
        <p:spPr bwMode="auto">
          <a:xfrm>
            <a:off x="6072188" y="6357938"/>
            <a:ext cx="1285875" cy="160337"/>
          </a:xfrm>
          <a:prstGeom prst="rect">
            <a:avLst/>
          </a:prstGeom>
          <a:solidFill>
            <a:srgbClr val="D8D8D8"/>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D8D8D8"/>
            </a:extrusionClr>
          </a:sp3d>
        </p:spPr>
        <p:txBody>
          <a:bodyPr>
            <a:flatTx/>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fontAlgn="base" hangingPunct="1">
              <a:spcBef>
                <a:spcPct val="0"/>
              </a:spcBef>
              <a:spcAft>
                <a:spcPts val="1000"/>
              </a:spcAft>
            </a:pPr>
            <a:r>
              <a:rPr lang="en-GB" sz="800" dirty="0">
                <a:solidFill>
                  <a:srgbClr val="000000"/>
                </a:solidFill>
                <a:latin typeface="Arial" pitchFamily="34" charset="0"/>
              </a:rPr>
              <a:t>Likelihood</a:t>
            </a:r>
            <a:endParaRPr lang="en-US" sz="800" b="0" dirty="0">
              <a:solidFill>
                <a:srgbClr val="000000"/>
              </a:solidFill>
              <a:latin typeface="Arial" pitchFamily="34" charset="0"/>
            </a:endParaRPr>
          </a:p>
        </p:txBody>
      </p:sp>
      <p:sp>
        <p:nvSpPr>
          <p:cNvPr id="114742" name="Rectangle 3"/>
          <p:cNvSpPr>
            <a:spLocks noChangeArrowheads="1"/>
          </p:cNvSpPr>
          <p:nvPr/>
        </p:nvSpPr>
        <p:spPr bwMode="auto">
          <a:xfrm>
            <a:off x="5357813" y="4572000"/>
            <a:ext cx="28019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fontAlgn="base">
              <a:spcBef>
                <a:spcPct val="0"/>
              </a:spcBef>
              <a:spcAft>
                <a:spcPct val="0"/>
              </a:spcAft>
            </a:pPr>
            <a:r>
              <a:rPr lang="en-GB" sz="1000" b="1" dirty="0">
                <a:solidFill>
                  <a:srgbClr val="000000"/>
                </a:solidFill>
                <a:latin typeface="Arial" pitchFamily="34" charset="0"/>
                <a:ea typeface="Calibri" pitchFamily="34" charset="0"/>
                <a:cs typeface="Arial" pitchFamily="34" charset="0"/>
              </a:rPr>
              <a:t>Overall Risk Exposure Rating Table</a:t>
            </a:r>
            <a:endParaRPr lang="en-GB" sz="1000" dirty="0">
              <a:solidFill>
                <a:srgbClr val="000000"/>
              </a:solidFill>
              <a:latin typeface="Arial" pitchFamily="34" charset="0"/>
              <a:ea typeface="Calibri" pitchFamily="34" charset="0"/>
              <a:cs typeface="Arial" pitchFamily="34" charset="0"/>
            </a:endParaRPr>
          </a:p>
        </p:txBody>
      </p:sp>
    </p:spTree>
    <p:extLst>
      <p:ext uri="{BB962C8B-B14F-4D97-AF65-F5344CB8AC3E}">
        <p14:creationId xmlns:p14="http://schemas.microsoft.com/office/powerpoint/2010/main" val="32221915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Box 16"/>
          <p:cNvSpPr txBox="1">
            <a:spLocks noChangeArrowheads="1"/>
          </p:cNvSpPr>
          <p:nvPr/>
        </p:nvSpPr>
        <p:spPr bwMode="auto">
          <a:xfrm>
            <a:off x="2627313" y="260350"/>
            <a:ext cx="4071937" cy="46196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fontAlgn="base" hangingPunct="1">
              <a:spcBef>
                <a:spcPct val="0"/>
              </a:spcBef>
              <a:spcAft>
                <a:spcPct val="0"/>
              </a:spcAft>
            </a:pPr>
            <a:r>
              <a:rPr lang="en-GB" dirty="0">
                <a:solidFill>
                  <a:srgbClr val="FFFFFF"/>
                </a:solidFill>
                <a:latin typeface="Arial" pitchFamily="34" charset="0"/>
                <a:cs typeface="Arial" pitchFamily="34" charset="0"/>
              </a:rPr>
              <a:t>Risk assessment process</a:t>
            </a:r>
          </a:p>
        </p:txBody>
      </p:sp>
      <p:graphicFrame>
        <p:nvGraphicFramePr>
          <p:cNvPr id="8" name="Table 7"/>
          <p:cNvGraphicFramePr>
            <a:graphicFrameLocks noGrp="1"/>
          </p:cNvGraphicFramePr>
          <p:nvPr/>
        </p:nvGraphicFramePr>
        <p:xfrm>
          <a:off x="500034" y="2337444"/>
          <a:ext cx="8001062" cy="2377440"/>
        </p:xfrm>
        <a:graphic>
          <a:graphicData uri="http://schemas.openxmlformats.org/drawingml/2006/table">
            <a:tbl>
              <a:tblPr>
                <a:tableStyleId>{5C22544A-7EE6-4342-B048-85BDC9FD1C3A}</a:tableStyleId>
              </a:tblPr>
              <a:tblGrid>
                <a:gridCol w="1214450">
                  <a:extLst>
                    <a:ext uri="{9D8B030D-6E8A-4147-A177-3AD203B41FA5}">
                      <a16:colId xmlns:a16="http://schemas.microsoft.com/office/drawing/2014/main" val="20000"/>
                    </a:ext>
                  </a:extLst>
                </a:gridCol>
                <a:gridCol w="500066">
                  <a:extLst>
                    <a:ext uri="{9D8B030D-6E8A-4147-A177-3AD203B41FA5}">
                      <a16:colId xmlns:a16="http://schemas.microsoft.com/office/drawing/2014/main" val="20001"/>
                    </a:ext>
                  </a:extLst>
                </a:gridCol>
                <a:gridCol w="1285884">
                  <a:extLst>
                    <a:ext uri="{9D8B030D-6E8A-4147-A177-3AD203B41FA5}">
                      <a16:colId xmlns:a16="http://schemas.microsoft.com/office/drawing/2014/main" val="20002"/>
                    </a:ext>
                  </a:extLst>
                </a:gridCol>
                <a:gridCol w="285752">
                  <a:extLst>
                    <a:ext uri="{9D8B030D-6E8A-4147-A177-3AD203B41FA5}">
                      <a16:colId xmlns:a16="http://schemas.microsoft.com/office/drawing/2014/main" val="20003"/>
                    </a:ext>
                  </a:extLst>
                </a:gridCol>
                <a:gridCol w="642942">
                  <a:extLst>
                    <a:ext uri="{9D8B030D-6E8A-4147-A177-3AD203B41FA5}">
                      <a16:colId xmlns:a16="http://schemas.microsoft.com/office/drawing/2014/main" val="20004"/>
                    </a:ext>
                  </a:extLst>
                </a:gridCol>
                <a:gridCol w="500066">
                  <a:extLst>
                    <a:ext uri="{9D8B030D-6E8A-4147-A177-3AD203B41FA5}">
                      <a16:colId xmlns:a16="http://schemas.microsoft.com/office/drawing/2014/main" val="20005"/>
                    </a:ext>
                  </a:extLst>
                </a:gridCol>
                <a:gridCol w="285752">
                  <a:extLst>
                    <a:ext uri="{9D8B030D-6E8A-4147-A177-3AD203B41FA5}">
                      <a16:colId xmlns:a16="http://schemas.microsoft.com/office/drawing/2014/main" val="20006"/>
                    </a:ext>
                  </a:extLst>
                </a:gridCol>
                <a:gridCol w="571500">
                  <a:extLst>
                    <a:ext uri="{9D8B030D-6E8A-4147-A177-3AD203B41FA5}">
                      <a16:colId xmlns:a16="http://schemas.microsoft.com/office/drawing/2014/main" val="20007"/>
                    </a:ext>
                  </a:extLst>
                </a:gridCol>
                <a:gridCol w="571504">
                  <a:extLst>
                    <a:ext uri="{9D8B030D-6E8A-4147-A177-3AD203B41FA5}">
                      <a16:colId xmlns:a16="http://schemas.microsoft.com/office/drawing/2014/main" val="20008"/>
                    </a:ext>
                  </a:extLst>
                </a:gridCol>
                <a:gridCol w="785818">
                  <a:extLst>
                    <a:ext uri="{9D8B030D-6E8A-4147-A177-3AD203B41FA5}">
                      <a16:colId xmlns:a16="http://schemas.microsoft.com/office/drawing/2014/main" val="20009"/>
                    </a:ext>
                  </a:extLst>
                </a:gridCol>
                <a:gridCol w="500066">
                  <a:extLst>
                    <a:ext uri="{9D8B030D-6E8A-4147-A177-3AD203B41FA5}">
                      <a16:colId xmlns:a16="http://schemas.microsoft.com/office/drawing/2014/main" val="20010"/>
                    </a:ext>
                  </a:extLst>
                </a:gridCol>
                <a:gridCol w="857262">
                  <a:extLst>
                    <a:ext uri="{9D8B030D-6E8A-4147-A177-3AD203B41FA5}">
                      <a16:colId xmlns:a16="http://schemas.microsoft.com/office/drawing/2014/main" val="20011"/>
                    </a:ext>
                  </a:extLst>
                </a:gridCol>
              </a:tblGrid>
              <a:tr h="357190">
                <a:tc>
                  <a:txBody>
                    <a:bodyPr/>
                    <a:lstStyle/>
                    <a:p>
                      <a:endParaRPr lang="en-GB" dirty="0"/>
                    </a:p>
                  </a:txBody>
                  <a:tcPr>
                    <a:lnB w="38100" cap="flat" cmpd="sng" algn="ctr">
                      <a:solidFill>
                        <a:schemeClr val="tx1"/>
                      </a:solidFill>
                      <a:prstDash val="solid"/>
                      <a:round/>
                      <a:headEnd type="none" w="med" len="med"/>
                      <a:tailEnd type="none" w="med" len="med"/>
                    </a:lnB>
                    <a:solidFill>
                      <a:schemeClr val="bg1"/>
                    </a:solidFill>
                  </a:tcPr>
                </a:tc>
                <a:tc rowSpan="6">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tc rowSpan="6">
                  <a:txBody>
                    <a:bodyPr/>
                    <a:lstStyle/>
                    <a:p>
                      <a:endParaRPr lang="en-GB" sz="1800" b="1" dirty="0">
                        <a:latin typeface="Arial" pitchFamily="34" charset="0"/>
                        <a:cs typeface="Arial" pitchFamily="34" charset="0"/>
                      </a:endParaRPr>
                    </a:p>
                    <a:p>
                      <a:endParaRPr lang="en-GB" sz="1800" b="1" dirty="0">
                        <a:latin typeface="Arial" pitchFamily="34" charset="0"/>
                        <a:cs typeface="Arial" pitchFamily="34" charset="0"/>
                      </a:endParaRPr>
                    </a:p>
                    <a:p>
                      <a:endParaRPr lang="en-GB" sz="1800" b="1" dirty="0">
                        <a:latin typeface="Arial" pitchFamily="34" charset="0"/>
                        <a:cs typeface="Arial" pitchFamily="34" charset="0"/>
                      </a:endParaRPr>
                    </a:p>
                    <a:p>
                      <a:r>
                        <a:rPr lang="en-GB" sz="1800" b="1" dirty="0">
                          <a:solidFill>
                            <a:schemeClr val="bg1"/>
                          </a:solidFill>
                          <a:latin typeface="Arial" pitchFamily="34" charset="0"/>
                          <a:cs typeface="Arial" pitchFamily="34" charset="0"/>
                        </a:rPr>
                        <a:t>Controls</a:t>
                      </a:r>
                    </a:p>
                    <a:p>
                      <a:endParaRPr lang="en-GB" sz="800" b="1" dirty="0">
                        <a:solidFill>
                          <a:schemeClr val="bg1"/>
                        </a:solidFill>
                        <a:latin typeface="Arial" pitchFamily="34" charset="0"/>
                        <a:cs typeface="Arial" pitchFamily="34" charset="0"/>
                      </a:endParaRPr>
                    </a:p>
                    <a:p>
                      <a:r>
                        <a:rPr lang="en-GB" dirty="0">
                          <a:solidFill>
                            <a:schemeClr val="bg1"/>
                          </a:solidFill>
                        </a:rPr>
                        <a:t>(</a:t>
                      </a:r>
                      <a:r>
                        <a:rPr lang="en-GB" sz="1600" dirty="0">
                          <a:solidFill>
                            <a:schemeClr val="bg1"/>
                          </a:solidFill>
                        </a:rPr>
                        <a:t>Adequacy &amp; effectiveness </a:t>
                      </a:r>
                    </a:p>
                    <a:p>
                      <a:r>
                        <a:rPr lang="en-GB" sz="1600" dirty="0">
                          <a:solidFill>
                            <a:schemeClr val="bg1"/>
                          </a:solidFill>
                        </a:rPr>
                        <a:t>Assessment</a:t>
                      </a:r>
                      <a:r>
                        <a:rPr lang="en-GB" dirty="0">
                          <a:solidFill>
                            <a:schemeClr val="bg1"/>
                          </a:solidFill>
                        </a:rPr>
                        <a:t>)</a:t>
                      </a:r>
                    </a:p>
                    <a:p>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rowSpan="2">
                  <a:txBody>
                    <a:bodyPr/>
                    <a:lstStyle/>
                    <a:p>
                      <a:pPr algn="ctr"/>
                      <a:r>
                        <a:rPr lang="en-GB" sz="2000" b="1" dirty="0">
                          <a:solidFill>
                            <a:schemeClr val="bg1"/>
                          </a:solidFill>
                        </a:rPr>
                        <a:t>H</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tx2"/>
                    </a:solidFill>
                  </a:tcPr>
                </a:tc>
                <a:tc rowSpan="6">
                  <a:txBody>
                    <a:bodyPr/>
                    <a:lstStyle/>
                    <a:p>
                      <a:endParaRPr lang="en-GB"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solidFill>
                      <a:schemeClr val="bg1"/>
                    </a:solidFill>
                  </a:tcPr>
                </a:tc>
                <a:tc rowSpan="6">
                  <a:txBody>
                    <a:bodyPr/>
                    <a:lstStyle/>
                    <a:p>
                      <a:pPr algn="ctr"/>
                      <a:r>
                        <a:rPr lang="en-GB" sz="1800" b="1" dirty="0">
                          <a:solidFill>
                            <a:schemeClr val="bg1"/>
                          </a:solidFill>
                        </a:rPr>
                        <a:t>Likelihood</a:t>
                      </a:r>
                      <a:endParaRPr lang="en-GB" sz="2400" b="1" dirty="0">
                        <a:solidFill>
                          <a:schemeClr val="bg1"/>
                        </a:solidFill>
                      </a:endParaRPr>
                    </a:p>
                  </a:txBody>
                  <a:tcPr vert="vert">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rowSpan="2">
                  <a:txBody>
                    <a:bodyPr/>
                    <a:lstStyle/>
                    <a:p>
                      <a:pPr algn="ctr"/>
                      <a:r>
                        <a:rPr lang="en-GB" sz="2000" b="1" dirty="0">
                          <a:solidFill>
                            <a:schemeClr val="bg1"/>
                          </a:solidFill>
                        </a:rPr>
                        <a:t>L</a:t>
                      </a:r>
                    </a:p>
                  </a:txBody>
                  <a:tcPr anchor="ctr">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tx2"/>
                    </a:solidFill>
                  </a:tcPr>
                </a:tc>
                <a:tc rowSpan="6">
                  <a:txBody>
                    <a:bodyPr/>
                    <a:lstStyle/>
                    <a:p>
                      <a:pPr algn="ctr"/>
                      <a:endParaRPr lang="en-GB" sz="1800" b="1" dirty="0">
                        <a:solidFill>
                          <a:schemeClr val="accent1">
                            <a:lumMod val="75000"/>
                          </a:schemeClr>
                        </a:solidFill>
                      </a:endParaRPr>
                    </a:p>
                    <a:p>
                      <a:pPr algn="ctr"/>
                      <a:endParaRPr lang="en-GB" sz="1800" b="1" dirty="0">
                        <a:solidFill>
                          <a:schemeClr val="accent1">
                            <a:lumMod val="75000"/>
                          </a:schemeClr>
                        </a:solidFill>
                      </a:endParaRPr>
                    </a:p>
                    <a:p>
                      <a:pPr algn="ctr"/>
                      <a:endParaRPr lang="en-GB" sz="1800" b="1" dirty="0">
                        <a:solidFill>
                          <a:schemeClr val="accent1">
                            <a:lumMod val="75000"/>
                          </a:schemeClr>
                        </a:solidFill>
                      </a:endParaRPr>
                    </a:p>
                    <a:p>
                      <a:pPr algn="ctr"/>
                      <a:r>
                        <a:rPr lang="en-GB" sz="1800" b="1" dirty="0">
                          <a:solidFill>
                            <a:schemeClr val="accent1">
                              <a:lumMod val="75000"/>
                            </a:schemeClr>
                          </a:solidFill>
                        </a:rPr>
                        <a:t>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rowSpan="6">
                  <a:txBody>
                    <a:bodyPr/>
                    <a:lstStyle/>
                    <a:p>
                      <a:pPr algn="ctr"/>
                      <a:r>
                        <a:rPr lang="en-GB" sz="1800" b="1" dirty="0">
                          <a:solidFill>
                            <a:schemeClr val="bg1"/>
                          </a:solidFill>
                        </a:rPr>
                        <a:t>Impact</a:t>
                      </a:r>
                    </a:p>
                  </a:txBody>
                  <a:tcPr vert="vert"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rowSpan="6">
                  <a:txBody>
                    <a:bodyPr/>
                    <a:lstStyle/>
                    <a:p>
                      <a:pPr algn="ctr"/>
                      <a:r>
                        <a:rPr lang="en-GB" sz="3200" b="1" dirty="0">
                          <a:solidFill>
                            <a:schemeClr val="accent1">
                              <a:lumMod val="75000"/>
                            </a:schemeClr>
                          </a:solidFill>
                        </a:rPr>
                        <a:t>=</a:t>
                      </a:r>
                    </a:p>
                  </a:txBody>
                  <a:tcPr vert="wordArtVert">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solidFill>
                      <a:schemeClr val="bg1"/>
                    </a:solidFill>
                  </a:tcPr>
                </a:tc>
                <a:tc rowSpan="6">
                  <a:txBody>
                    <a:bodyPr/>
                    <a:lstStyle/>
                    <a:p>
                      <a:pPr algn="ctr"/>
                      <a:r>
                        <a:rPr lang="en-GB" sz="1800" b="1" dirty="0">
                          <a:solidFill>
                            <a:schemeClr val="bg1"/>
                          </a:solidFill>
                        </a:rPr>
                        <a:t>Exposure</a:t>
                      </a:r>
                    </a:p>
                  </a:txBody>
                  <a:tcPr vert="vert">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endParaRPr lang="en-GB" dirty="0"/>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000"/>
                  </a:ext>
                </a:extLst>
              </a:tr>
              <a:tr h="357190">
                <a:tc rowSpan="4">
                  <a:txBody>
                    <a:bodyPr/>
                    <a:lstStyle/>
                    <a:p>
                      <a:endParaRPr lang="en-GB" sz="2000" b="1" dirty="0">
                        <a:latin typeface="Arial" pitchFamily="34" charset="0"/>
                        <a:cs typeface="Arial" pitchFamily="34" charset="0"/>
                      </a:endParaRPr>
                    </a:p>
                    <a:p>
                      <a:r>
                        <a:rPr lang="en-GB" sz="1800" b="1" dirty="0">
                          <a:solidFill>
                            <a:schemeClr val="bg1"/>
                          </a:solidFill>
                          <a:latin typeface="Arial" pitchFamily="34" charset="0"/>
                          <a:cs typeface="Arial" pitchFamily="34" charset="0"/>
                        </a:rPr>
                        <a:t>Cause</a:t>
                      </a:r>
                    </a:p>
                    <a:p>
                      <a:endParaRPr lang="en-GB" sz="800" b="1" dirty="0">
                        <a:solidFill>
                          <a:schemeClr val="bg1"/>
                        </a:solidFill>
                        <a:latin typeface="Arial" pitchFamily="34" charset="0"/>
                        <a:cs typeface="Arial" pitchFamily="34" charset="0"/>
                      </a:endParaRPr>
                    </a:p>
                    <a:p>
                      <a:r>
                        <a:rPr lang="en-GB" dirty="0">
                          <a:solidFill>
                            <a:schemeClr val="bg1"/>
                          </a:solidFill>
                        </a:rPr>
                        <a:t>(Potential)</a:t>
                      </a:r>
                    </a:p>
                    <a:p>
                      <a:endParaRPr lang="en-GB" dirty="0"/>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vert="wordArtVert"/>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r h="357190">
                <a:tc vMerge="1">
                  <a:txBody>
                    <a:bodyPr/>
                    <a:lstStyle/>
                    <a:p>
                      <a:endParaRPr lang="en-GB" dirty="0"/>
                    </a:p>
                  </a:txBody>
                  <a:tcPr/>
                </a:tc>
                <a:tc vMerge="1">
                  <a:txBody>
                    <a:bodyPr/>
                    <a:lstStyle/>
                    <a:p>
                      <a:endParaRPr lang="en-GB" dirty="0"/>
                    </a:p>
                  </a:txBody>
                  <a:tcPr/>
                </a:tc>
                <a:tc vMerge="1">
                  <a:txBody>
                    <a:bodyPr/>
                    <a:lstStyle/>
                    <a:p>
                      <a:endParaRPr lang="en-GB" dirty="0"/>
                    </a:p>
                  </a:txBody>
                  <a:tcPr/>
                </a:tc>
                <a:tc rowSpan="2">
                  <a:txBody>
                    <a:bodyPr/>
                    <a:lstStyle/>
                    <a:p>
                      <a:pPr algn="ctr"/>
                      <a:r>
                        <a:rPr lang="en-GB" sz="2000" b="1" dirty="0">
                          <a:solidFill>
                            <a:schemeClr val="bg1"/>
                          </a:solidFill>
                        </a:rPr>
                        <a:t>M</a:t>
                      </a:r>
                      <a:endParaRPr lang="en-GB" sz="2400" b="1" dirty="0">
                        <a:solidFill>
                          <a:schemeClr val="bg1"/>
                        </a:solidFill>
                      </a:endParaRPr>
                    </a:p>
                  </a:txBody>
                  <a:tcPr anchor="ctr">
                    <a:lnR w="38100" cap="flat" cmpd="sng" algn="ctr">
                      <a:solidFill>
                        <a:schemeClr val="tx1"/>
                      </a:solidFill>
                      <a:prstDash val="solid"/>
                      <a:round/>
                      <a:headEnd type="none" w="med" len="med"/>
                      <a:tailEnd type="none" w="med" len="med"/>
                    </a:lnR>
                    <a:solidFill>
                      <a:schemeClr val="tx2"/>
                    </a:solidFill>
                  </a:tcPr>
                </a:tc>
                <a:tc vMerge="1">
                  <a:txBody>
                    <a:bodyPr/>
                    <a:lstStyle/>
                    <a:p>
                      <a:endParaRPr lang="en-GB" dirty="0"/>
                    </a:p>
                  </a:txBody>
                  <a:tcPr/>
                </a:tc>
                <a:tc vMerge="1">
                  <a:txBody>
                    <a:bodyPr/>
                    <a:lstStyle/>
                    <a:p>
                      <a:endParaRPr lang="en-GB" dirty="0"/>
                    </a:p>
                  </a:txBody>
                  <a:tcPr/>
                </a:tc>
                <a:tc rowSpan="2">
                  <a:txBody>
                    <a:bodyPr/>
                    <a:lstStyle/>
                    <a:p>
                      <a:pPr algn="ctr"/>
                      <a:r>
                        <a:rPr lang="en-GB" sz="2000" b="1" dirty="0">
                          <a:solidFill>
                            <a:schemeClr val="bg1"/>
                          </a:solidFill>
                        </a:rPr>
                        <a:t>M</a:t>
                      </a:r>
                    </a:p>
                  </a:txBody>
                  <a:tcPr anchor="ctr">
                    <a:lnR w="12700" cap="flat" cmpd="sng" algn="ctr">
                      <a:solidFill>
                        <a:schemeClr val="tx1"/>
                      </a:solidFill>
                      <a:prstDash val="solid"/>
                      <a:round/>
                      <a:headEnd type="none" w="med" len="med"/>
                      <a:tailEnd type="none" w="med" len="med"/>
                    </a:lnR>
                    <a:solidFill>
                      <a:schemeClr val="tx2"/>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2"/>
                  </a:ext>
                </a:extLst>
              </a:tr>
              <a:tr h="357190">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357190">
                <a:tc vMerge="1">
                  <a:txBody>
                    <a:bodyPr/>
                    <a:lstStyle/>
                    <a:p>
                      <a:endParaRPr lang="en-GB" dirty="0"/>
                    </a:p>
                  </a:txBody>
                  <a:tcPr/>
                </a:tc>
                <a:tc vMerge="1">
                  <a:txBody>
                    <a:bodyPr/>
                    <a:lstStyle/>
                    <a:p>
                      <a:endParaRPr lang="en-GB" dirty="0"/>
                    </a:p>
                  </a:txBody>
                  <a:tcPr/>
                </a:tc>
                <a:tc vMerge="1">
                  <a:txBody>
                    <a:bodyPr/>
                    <a:lstStyle/>
                    <a:p>
                      <a:endParaRPr lang="en-GB" dirty="0"/>
                    </a:p>
                  </a:txBody>
                  <a:tcPr/>
                </a:tc>
                <a:tc rowSpan="2">
                  <a:txBody>
                    <a:bodyPr/>
                    <a:lstStyle/>
                    <a:p>
                      <a:pPr algn="ctr"/>
                      <a:r>
                        <a:rPr lang="en-GB" sz="2400" b="1" dirty="0">
                          <a:solidFill>
                            <a:schemeClr val="bg1"/>
                          </a:solidFill>
                        </a:rPr>
                        <a:t>L</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tx2"/>
                    </a:solidFill>
                  </a:tcPr>
                </a:tc>
                <a:tc vMerge="1">
                  <a:txBody>
                    <a:bodyPr/>
                    <a:lstStyle/>
                    <a:p>
                      <a:endParaRPr lang="en-GB" dirty="0"/>
                    </a:p>
                  </a:txBody>
                  <a:tcPr/>
                </a:tc>
                <a:tc vMerge="1">
                  <a:txBody>
                    <a:bodyPr/>
                    <a:lstStyle/>
                    <a:p>
                      <a:endParaRPr lang="en-GB" dirty="0"/>
                    </a:p>
                  </a:txBody>
                  <a:tcPr/>
                </a:tc>
                <a:tc rowSpan="2">
                  <a:txBody>
                    <a:bodyPr/>
                    <a:lstStyle/>
                    <a:p>
                      <a:pPr algn="ctr"/>
                      <a:r>
                        <a:rPr lang="en-GB" sz="2000" b="1" dirty="0">
                          <a:solidFill>
                            <a:schemeClr val="bg1"/>
                          </a:solidFill>
                        </a:rPr>
                        <a:t>H</a:t>
                      </a:r>
                    </a:p>
                  </a:txBody>
                  <a:tcPr anchor="ctr">
                    <a:lnR w="127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tx2"/>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r h="357190">
                <a:tc>
                  <a:txBody>
                    <a:bodyPr/>
                    <a:lstStyle/>
                    <a:p>
                      <a:endParaRPr lang="en-GB" dirty="0"/>
                    </a:p>
                  </a:txBody>
                  <a:tcPr>
                    <a:lnT w="38100" cap="flat" cmpd="sng" algn="ctr">
                      <a:solidFill>
                        <a:schemeClr val="tx1"/>
                      </a:solidFill>
                      <a:prstDash val="solid"/>
                      <a:round/>
                      <a:headEnd type="none" w="med" len="med"/>
                      <a:tailEnd type="none" w="med" len="med"/>
                    </a:lnT>
                    <a:solidFill>
                      <a:schemeClr val="bg1"/>
                    </a:solidFill>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tc>
                  <a:txBody>
                    <a:bodyPr/>
                    <a:lstStyle/>
                    <a:p>
                      <a:endParaRPr lang="en-GB" dirty="0"/>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9" name="Right Arrow 8"/>
          <p:cNvSpPr/>
          <p:nvPr/>
        </p:nvSpPr>
        <p:spPr>
          <a:xfrm>
            <a:off x="1928813" y="2730500"/>
            <a:ext cx="142875" cy="484188"/>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0" name="Right Arrow 9"/>
          <p:cNvSpPr/>
          <p:nvPr/>
        </p:nvSpPr>
        <p:spPr>
          <a:xfrm>
            <a:off x="1928813" y="3659188"/>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3" name="Right Arrow 12"/>
          <p:cNvSpPr/>
          <p:nvPr/>
        </p:nvSpPr>
        <p:spPr>
          <a:xfrm>
            <a:off x="4071938" y="2444750"/>
            <a:ext cx="142875" cy="484188"/>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4" name="Right Arrow 13"/>
          <p:cNvSpPr/>
          <p:nvPr/>
        </p:nvSpPr>
        <p:spPr>
          <a:xfrm>
            <a:off x="4071938" y="3230563"/>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5" name="Right Arrow 14"/>
          <p:cNvSpPr/>
          <p:nvPr/>
        </p:nvSpPr>
        <p:spPr>
          <a:xfrm>
            <a:off x="4071938" y="4071938"/>
            <a:ext cx="142875" cy="48418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18" name="Flowchart: Preparation 17"/>
          <p:cNvSpPr/>
          <p:nvPr/>
        </p:nvSpPr>
        <p:spPr>
          <a:xfrm>
            <a:off x="7786688" y="2428875"/>
            <a:ext cx="571500" cy="428625"/>
          </a:xfrm>
          <a:prstGeom prst="flowChartPrepara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0" name="Flowchart: Preparation 19"/>
          <p:cNvSpPr/>
          <p:nvPr/>
        </p:nvSpPr>
        <p:spPr>
          <a:xfrm>
            <a:off x="7786688" y="3000375"/>
            <a:ext cx="571500" cy="428625"/>
          </a:xfrm>
          <a:prstGeom prst="flowChartPrepara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4" name="Flowchart: Preparation 23"/>
          <p:cNvSpPr/>
          <p:nvPr/>
        </p:nvSpPr>
        <p:spPr>
          <a:xfrm>
            <a:off x="7786688" y="3571875"/>
            <a:ext cx="571500" cy="428625"/>
          </a:xfrm>
          <a:prstGeom prst="flowChartPreparation">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5" name="Flowchart: Preparation 24"/>
          <p:cNvSpPr/>
          <p:nvPr/>
        </p:nvSpPr>
        <p:spPr>
          <a:xfrm>
            <a:off x="7786688" y="4143375"/>
            <a:ext cx="571500" cy="428625"/>
          </a:xfrm>
          <a:prstGeom prst="flowChartPreparat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endParaRPr>
          </a:p>
        </p:txBody>
      </p:sp>
      <p:sp>
        <p:nvSpPr>
          <p:cNvPr id="27" name="TextBox 26"/>
          <p:cNvSpPr txBox="1"/>
          <p:nvPr/>
        </p:nvSpPr>
        <p:spPr>
          <a:xfrm>
            <a:off x="2051050" y="981075"/>
            <a:ext cx="5143500" cy="708025"/>
          </a:xfrm>
          <a:prstGeom prst="rect">
            <a:avLst/>
          </a:prstGeom>
          <a:solidFill>
            <a:schemeClr val="tx2">
              <a:lumMod val="60000"/>
              <a:lumOff val="40000"/>
            </a:schemeClr>
          </a:solidFill>
        </p:spPr>
        <p:txBody>
          <a:bodyPr>
            <a:spAutoFit/>
          </a:bodyPr>
          <a:lstStyle/>
          <a:p>
            <a:pPr algn="ctr">
              <a:defRPr/>
            </a:pPr>
            <a:r>
              <a:rPr lang="en-GB" sz="2000" b="1" dirty="0">
                <a:solidFill>
                  <a:prstClr val="white"/>
                </a:solidFill>
                <a:latin typeface="Arial" pitchFamily="34" charset="0"/>
                <a:cs typeface="Arial" pitchFamily="34" charset="0"/>
              </a:rPr>
              <a:t>Control  improvements required</a:t>
            </a:r>
          </a:p>
          <a:p>
            <a:pPr algn="ctr">
              <a:defRPr/>
            </a:pPr>
            <a:r>
              <a:rPr lang="en-GB" sz="2000" b="1" dirty="0">
                <a:solidFill>
                  <a:prstClr val="white"/>
                </a:solidFill>
                <a:latin typeface="Arial" pitchFamily="34" charset="0"/>
                <a:cs typeface="Arial" pitchFamily="34" charset="0"/>
              </a:rPr>
              <a:t> (action plans)</a:t>
            </a:r>
          </a:p>
        </p:txBody>
      </p:sp>
      <p:sp>
        <p:nvSpPr>
          <p:cNvPr id="19" name="TextBox 18"/>
          <p:cNvSpPr txBox="1"/>
          <p:nvPr/>
        </p:nvSpPr>
        <p:spPr>
          <a:xfrm>
            <a:off x="3500438" y="5434013"/>
            <a:ext cx="4000500" cy="923925"/>
          </a:xfrm>
          <a:prstGeom prst="rect">
            <a:avLst/>
          </a:prstGeom>
          <a:solidFill>
            <a:schemeClr val="tx2">
              <a:lumMod val="60000"/>
              <a:lumOff val="40000"/>
            </a:schemeClr>
          </a:solidFill>
        </p:spPr>
        <p:txBody>
          <a:bodyPr>
            <a:spAutoFit/>
          </a:bodyPr>
          <a:lstStyle/>
          <a:p>
            <a:pPr>
              <a:defRPr/>
            </a:pPr>
            <a:r>
              <a:rPr lang="en-GB" b="1" dirty="0">
                <a:solidFill>
                  <a:prstClr val="white"/>
                </a:solidFill>
                <a:latin typeface="Arial" pitchFamily="34" charset="0"/>
                <a:cs typeface="Arial" pitchFamily="34" charset="0"/>
              </a:rPr>
              <a:t>Action plans </a:t>
            </a:r>
            <a:r>
              <a:rPr lang="en-GB" dirty="0">
                <a:solidFill>
                  <a:prstClr val="white"/>
                </a:solidFill>
                <a:latin typeface="Arial" pitchFamily="34" charset="0"/>
                <a:cs typeface="Arial" pitchFamily="34" charset="0"/>
              </a:rPr>
              <a:t>to improve controls in order to reduce likelihood of risk (cause) materialising</a:t>
            </a:r>
          </a:p>
        </p:txBody>
      </p:sp>
      <p:cxnSp>
        <p:nvCxnSpPr>
          <p:cNvPr id="22" name="Elbow Connector 21"/>
          <p:cNvCxnSpPr>
            <a:endCxn id="19" idx="3"/>
          </p:cNvCxnSpPr>
          <p:nvPr/>
        </p:nvCxnSpPr>
        <p:spPr>
          <a:xfrm rot="5400000">
            <a:off x="7231857" y="5055394"/>
            <a:ext cx="1109662" cy="571500"/>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cxnSp>
        <p:nvCxnSpPr>
          <p:cNvPr id="40" name="Shape 39"/>
          <p:cNvCxnSpPr>
            <a:stCxn id="19" idx="1"/>
          </p:cNvCxnSpPr>
          <p:nvPr/>
        </p:nvCxnSpPr>
        <p:spPr>
          <a:xfrm rot="10800000">
            <a:off x="2857500" y="4786313"/>
            <a:ext cx="642938" cy="1109662"/>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130511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idx="4294967295"/>
          </p:nvPr>
        </p:nvSpPr>
        <p:spPr>
          <a:xfrm>
            <a:off x="407193" y="208326"/>
            <a:ext cx="7996238" cy="458587"/>
          </a:xfrm>
        </p:spPr>
        <p:txBody>
          <a:bodyPr/>
          <a:lstStyle/>
          <a:p>
            <a:pPr marL="342900" indent="-342900" algn="ctr" eaLnBrk="1" hangingPunct="1"/>
            <a:r>
              <a:rPr lang="en-GB" sz="2800" b="1" dirty="0"/>
              <a:t>Consider ERM Software Support Solution</a:t>
            </a:r>
          </a:p>
        </p:txBody>
      </p:sp>
      <p:sp>
        <p:nvSpPr>
          <p:cNvPr id="55299" name="Content Placeholder 2"/>
          <p:cNvSpPr>
            <a:spLocks noGrp="1"/>
          </p:cNvSpPr>
          <p:nvPr>
            <p:ph idx="4294967295"/>
          </p:nvPr>
        </p:nvSpPr>
        <p:spPr>
          <a:xfrm>
            <a:off x="323528" y="908720"/>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Serves as central data base of all risk information</a:t>
            </a:r>
          </a:p>
          <a:p>
            <a:pPr marL="342900" lvl="1" indent="-342900" eaLnBrk="1" hangingPunct="1">
              <a:buClr>
                <a:schemeClr val="accent1"/>
              </a:buClr>
              <a:buSzPct val="55000"/>
              <a:buFont typeface="Wingdings" pitchFamily="2" charset="2"/>
              <a:buChar char="n"/>
            </a:pPr>
            <a:r>
              <a:rPr lang="en-GB" sz="2400" dirty="0">
                <a:effectLst/>
              </a:rPr>
              <a:t>Separate modules for different risk categories per risk universe, except financial risk</a:t>
            </a:r>
          </a:p>
          <a:p>
            <a:pPr marL="342900" lvl="1" indent="-342900" eaLnBrk="1" hangingPunct="1">
              <a:buClr>
                <a:schemeClr val="accent1"/>
              </a:buClr>
              <a:buSzPct val="55000"/>
              <a:buFont typeface="Wingdings" pitchFamily="2" charset="2"/>
              <a:buChar char="n"/>
            </a:pPr>
            <a:r>
              <a:rPr lang="en-GB" sz="2400" dirty="0">
                <a:effectLst/>
              </a:rPr>
              <a:t>Provides for integration of all risk categories, except financial risk management</a:t>
            </a:r>
          </a:p>
          <a:p>
            <a:pPr marL="342900" lvl="1" indent="-342900" eaLnBrk="1" hangingPunct="1">
              <a:buClr>
                <a:schemeClr val="accent1"/>
              </a:buClr>
              <a:buSzPct val="55000"/>
              <a:buFont typeface="Wingdings" pitchFamily="2" charset="2"/>
              <a:buChar char="n"/>
            </a:pPr>
            <a:r>
              <a:rPr lang="en-GB" sz="2400" dirty="0">
                <a:effectLst/>
              </a:rPr>
              <a:t>Ensures integrity of information</a:t>
            </a:r>
          </a:p>
          <a:p>
            <a:pPr marL="342900" lvl="1" indent="-342900" eaLnBrk="1" hangingPunct="1">
              <a:buClr>
                <a:schemeClr val="accent1"/>
              </a:buClr>
              <a:buSzPct val="55000"/>
              <a:buFont typeface="Wingdings" pitchFamily="2" charset="2"/>
              <a:buChar char="n"/>
            </a:pPr>
            <a:r>
              <a:rPr lang="en-GB" sz="2400" dirty="0">
                <a:effectLst/>
              </a:rPr>
              <a:t>Facilitates meaningful analyses and automated reporting</a:t>
            </a:r>
          </a:p>
          <a:p>
            <a:pPr marL="342900" lvl="1" indent="-342900" eaLnBrk="1" hangingPunct="1">
              <a:buClr>
                <a:schemeClr val="accent1"/>
              </a:buClr>
              <a:buSzPct val="55000"/>
              <a:buFont typeface="Wingdings" pitchFamily="2" charset="2"/>
              <a:buChar char="n"/>
            </a:pPr>
            <a:r>
              <a:rPr lang="en-GB" sz="2400" dirty="0">
                <a:effectLst/>
              </a:rPr>
              <a:t>Provides access to risk information (potentially by all staff)</a:t>
            </a:r>
          </a:p>
          <a:p>
            <a:pPr marL="342900" lvl="1" indent="-342900" eaLnBrk="1" hangingPunct="1">
              <a:buClr>
                <a:schemeClr val="accent1"/>
              </a:buClr>
              <a:buSzPct val="55000"/>
              <a:buFont typeface="Wingdings" pitchFamily="2" charset="2"/>
              <a:buChar char="n"/>
            </a:pPr>
            <a:r>
              <a:rPr lang="en-GB" sz="2400" dirty="0">
                <a:effectLst/>
              </a:rPr>
              <a:t>Enables automated follow-up process (notifications and updating of status of implementation of action plans)</a:t>
            </a: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577969"/>
      </p:ext>
    </p:extLst>
  </p:cSld>
  <p:clrMapOvr>
    <a:masterClrMapping/>
  </p:clrMapOvr>
  <p:transition>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340768"/>
            <a:ext cx="6120680" cy="1034129"/>
          </a:xfrm>
        </p:spPr>
        <p:txBody>
          <a:bodyPr/>
          <a:lstStyle/>
          <a:p>
            <a:pPr lvl="1" algn="ctr"/>
            <a:r>
              <a:rPr lang="en-US" sz="3600" b="1" dirty="0"/>
              <a:t>Establish the Risk Management universe</a:t>
            </a:r>
            <a:endParaRPr lang="en-ZA" sz="3600" dirty="0"/>
          </a:p>
        </p:txBody>
      </p:sp>
      <p:pic>
        <p:nvPicPr>
          <p:cNvPr id="2050" name="Picture 2" descr="https://encrypted-tbn3.gstatic.com/images?q=tbn:ANd9GcTZuV3TR2HpZefyX5TvHcnR99hK7aQz8sxe6vjTK40Ayy-EozQ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564903"/>
            <a:ext cx="3240360" cy="3645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74704"/>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spect="1" noChangeArrowheads="1"/>
          </p:cNvSpPr>
          <p:nvPr>
            <p:ph type="title"/>
          </p:nvPr>
        </p:nvSpPr>
        <p:spPr>
          <a:xfrm>
            <a:off x="251520" y="450250"/>
            <a:ext cx="8223250" cy="458587"/>
          </a:xfrm>
        </p:spPr>
        <p:txBody>
          <a:bodyPr/>
          <a:lstStyle/>
          <a:p>
            <a:pPr lvl="1" algn="ctr"/>
            <a:r>
              <a:rPr lang="en-US" sz="2800" b="1" dirty="0"/>
              <a:t>Obtain Board commitment and mandate</a:t>
            </a:r>
          </a:p>
        </p:txBody>
      </p:sp>
      <p:sp>
        <p:nvSpPr>
          <p:cNvPr id="31747" name="Rectangle 3"/>
          <p:cNvSpPr>
            <a:spLocks noGrp="1" noChangeArrowheads="1"/>
          </p:cNvSpPr>
          <p:nvPr>
            <p:ph type="body" idx="1"/>
          </p:nvPr>
        </p:nvSpPr>
        <p:spPr>
          <a:xfrm>
            <a:off x="251520" y="1268760"/>
            <a:ext cx="8496944" cy="5864225"/>
          </a:xfrm>
          <a:noFill/>
        </p:spPr>
        <p:txBody>
          <a:bodyPr/>
          <a:lstStyle/>
          <a:p>
            <a:pPr marL="342900" lvl="1" indent="-342900">
              <a:lnSpc>
                <a:spcPct val="90000"/>
              </a:lnSpc>
              <a:buClr>
                <a:srgbClr val="000099"/>
              </a:buClr>
              <a:buFont typeface="Wingdings" panose="05000000000000000000" pitchFamily="2" charset="2"/>
              <a:buChar char="§"/>
            </a:pPr>
            <a:r>
              <a:rPr lang="en-US" sz="2400" b="1" dirty="0">
                <a:effectLst/>
              </a:rPr>
              <a:t>Ensure common understanding of the rationale for GRC </a:t>
            </a:r>
          </a:p>
          <a:p>
            <a:pPr marL="742950" lvl="2" indent="-342900">
              <a:lnSpc>
                <a:spcPct val="90000"/>
              </a:lnSpc>
              <a:buClr>
                <a:srgbClr val="000099"/>
              </a:buClr>
            </a:pPr>
            <a:r>
              <a:rPr lang="en-US" sz="2000" dirty="0">
                <a:effectLst/>
              </a:rPr>
              <a:t>Volatile, uncertain, unpredictable environment, global financial crisis and recession – challenges for central banks, recent global geopolitical events/natural disasters, increased emphasis on governance and transparency, c</a:t>
            </a:r>
            <a:r>
              <a:rPr lang="en-GB" sz="2000" dirty="0">
                <a:effectLst/>
              </a:rPr>
              <a:t>ritically important for central banks – expanding role, complexity and risk, r</a:t>
            </a:r>
            <a:r>
              <a:rPr lang="en-US" sz="2000" dirty="0">
                <a:effectLst/>
              </a:rPr>
              <a:t>equire appropriate structures, policies, framework and approach, more explicit financial stability mandate.</a:t>
            </a:r>
          </a:p>
          <a:p>
            <a:pPr marL="342900" lvl="1" indent="-342900">
              <a:lnSpc>
                <a:spcPct val="90000"/>
              </a:lnSpc>
              <a:buClr>
                <a:srgbClr val="000099"/>
              </a:buClr>
              <a:buFont typeface="Wingdings" panose="05000000000000000000" pitchFamily="2" charset="2"/>
              <a:buChar char="§"/>
            </a:pPr>
            <a:r>
              <a:rPr lang="en-US" sz="2400" b="1" dirty="0">
                <a:effectLst/>
              </a:rPr>
              <a:t>Establish governance structures</a:t>
            </a:r>
          </a:p>
          <a:p>
            <a:pPr marL="742950" lvl="2" indent="-342900">
              <a:lnSpc>
                <a:spcPct val="90000"/>
              </a:lnSpc>
              <a:buClr>
                <a:srgbClr val="000099"/>
              </a:buClr>
              <a:buFont typeface="Arial" pitchFamily="34" charset="0"/>
              <a:buChar char="•"/>
            </a:pPr>
            <a:r>
              <a:rPr lang="en-US" sz="2000" dirty="0">
                <a:effectLst/>
              </a:rPr>
              <a:t>Follow best-practice standards, i.e. King III, Chapter 4</a:t>
            </a:r>
          </a:p>
          <a:p>
            <a:pPr marL="342900" lvl="1" indent="-342900">
              <a:lnSpc>
                <a:spcPct val="90000"/>
              </a:lnSpc>
              <a:buClr>
                <a:srgbClr val="000099"/>
              </a:buClr>
              <a:buFont typeface="Wingdings" panose="05000000000000000000" pitchFamily="2" charset="2"/>
              <a:buChar char="§"/>
            </a:pPr>
            <a:r>
              <a:rPr lang="en-US" sz="2400" b="1" dirty="0">
                <a:effectLst/>
              </a:rPr>
              <a:t>Conduct Management buy-in workshops</a:t>
            </a:r>
          </a:p>
          <a:p>
            <a:pPr marL="342900" lvl="1" indent="-342900">
              <a:lnSpc>
                <a:spcPct val="90000"/>
              </a:lnSpc>
              <a:buClr>
                <a:srgbClr val="000099"/>
              </a:buClr>
              <a:buFont typeface="Wingdings" panose="05000000000000000000" pitchFamily="2" charset="2"/>
              <a:buChar char="§"/>
            </a:pPr>
            <a:r>
              <a:rPr lang="en-US" sz="2400" b="1" dirty="0">
                <a:effectLst/>
              </a:rPr>
              <a:t>Inculcate Risk Intelligence</a:t>
            </a:r>
          </a:p>
          <a:p>
            <a:pPr marL="742950" lvl="2" indent="-342900">
              <a:lnSpc>
                <a:spcPct val="90000"/>
              </a:lnSpc>
              <a:buClr>
                <a:srgbClr val="000099"/>
              </a:buClr>
              <a:buFont typeface="Arial" pitchFamily="34" charset="0"/>
              <a:buChar char="•"/>
            </a:pPr>
            <a:r>
              <a:rPr lang="en-US" sz="2000" dirty="0">
                <a:effectLst/>
              </a:rPr>
              <a:t>Be prepared to repeat the message over and over again</a:t>
            </a:r>
          </a:p>
          <a:p>
            <a:pPr marL="342900" lvl="1" indent="-342900">
              <a:lnSpc>
                <a:spcPct val="90000"/>
              </a:lnSpc>
              <a:buClr>
                <a:srgbClr val="000099"/>
              </a:buClr>
              <a:buFont typeface="Wingdings" panose="05000000000000000000" pitchFamily="2" charset="2"/>
              <a:buChar char="§"/>
            </a:pPr>
            <a:r>
              <a:rPr lang="en-US" sz="2400" b="1" dirty="0">
                <a:effectLst/>
              </a:rPr>
              <a:t>Assess reporting needs/expectations</a:t>
            </a:r>
          </a:p>
          <a:p>
            <a:pPr marL="0" indent="0">
              <a:lnSpc>
                <a:spcPct val="90000"/>
              </a:lnSpc>
              <a:buNone/>
            </a:pPr>
            <a:endParaRPr lang="en-US" sz="2000" dirty="0">
              <a:effectLst/>
            </a:endParaRPr>
          </a:p>
        </p:txBody>
      </p:sp>
      <p:pic>
        <p:nvPicPr>
          <p:cNvPr id="5" name="Picture 5" descr="LOGOB&amp;W"/>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133344"/>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a:xfrm>
            <a:off x="407193" y="136318"/>
            <a:ext cx="7996238" cy="458587"/>
          </a:xfrm>
        </p:spPr>
        <p:txBody>
          <a:bodyPr/>
          <a:lstStyle/>
          <a:p>
            <a:pPr indent="0" algn="ctr" eaLnBrk="1" hangingPunct="1"/>
            <a:r>
              <a:rPr lang="en-US" sz="2800" b="1" dirty="0"/>
              <a:t>Establish the Risk Management universe</a:t>
            </a:r>
            <a:endParaRPr lang="en-GB" sz="2800" b="1" i="1" dirty="0"/>
          </a:p>
        </p:txBody>
      </p:sp>
      <p:sp>
        <p:nvSpPr>
          <p:cNvPr id="52227" name="Content Placeholder 2"/>
          <p:cNvSpPr>
            <a:spLocks noGrp="1"/>
          </p:cNvSpPr>
          <p:nvPr>
            <p:ph idx="4294967295"/>
          </p:nvPr>
        </p:nvSpPr>
        <p:spPr>
          <a:xfrm>
            <a:off x="323528" y="836712"/>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Strategic risks (Policy Risks?)</a:t>
            </a:r>
          </a:p>
          <a:p>
            <a:pPr marL="342900" lvl="1" indent="-342900" eaLnBrk="1" hangingPunct="1">
              <a:buClr>
                <a:schemeClr val="accent1"/>
              </a:buClr>
              <a:buSzPct val="55000"/>
              <a:buFont typeface="Wingdings" pitchFamily="2" charset="2"/>
              <a:buChar char="n"/>
            </a:pPr>
            <a:r>
              <a:rPr lang="en-GB" sz="2400" dirty="0">
                <a:effectLst/>
              </a:rPr>
              <a:t>Operational</a:t>
            </a:r>
          </a:p>
          <a:p>
            <a:pPr marL="342900" lvl="1" indent="-342900" eaLnBrk="1" hangingPunct="1">
              <a:buClr>
                <a:schemeClr val="accent1"/>
              </a:buClr>
              <a:buSzPct val="55000"/>
              <a:buFont typeface="Wingdings" pitchFamily="2" charset="2"/>
              <a:buChar char="n"/>
            </a:pPr>
            <a:r>
              <a:rPr lang="en-GB" sz="2400" dirty="0">
                <a:effectLst/>
              </a:rPr>
              <a:t>Financial</a:t>
            </a:r>
          </a:p>
          <a:p>
            <a:pPr marL="342900" lvl="1" indent="-342900" eaLnBrk="1" hangingPunct="1">
              <a:buClr>
                <a:schemeClr val="accent1"/>
              </a:buClr>
              <a:buSzPct val="55000"/>
              <a:buFont typeface="Wingdings" pitchFamily="2" charset="2"/>
              <a:buChar char="n"/>
            </a:pPr>
            <a:r>
              <a:rPr lang="en-GB" sz="2400" dirty="0">
                <a:effectLst/>
              </a:rPr>
              <a:t>Reputational</a:t>
            </a:r>
          </a:p>
          <a:p>
            <a:pPr marL="342900" lvl="1" indent="-342900" eaLnBrk="1" hangingPunct="1">
              <a:buClr>
                <a:schemeClr val="accent1"/>
              </a:buClr>
              <a:buSzPct val="55000"/>
              <a:buFont typeface="Wingdings" pitchFamily="2" charset="2"/>
              <a:buChar char="n"/>
            </a:pPr>
            <a:r>
              <a:rPr lang="en-GB" sz="2400" dirty="0">
                <a:effectLst/>
              </a:rPr>
              <a:t>Compliance</a:t>
            </a:r>
          </a:p>
          <a:p>
            <a:pPr marL="742950" lvl="2" indent="-342900" eaLnBrk="1" hangingPunct="1">
              <a:buClr>
                <a:schemeClr val="accent1"/>
              </a:buClr>
              <a:buSzPct val="55000"/>
              <a:buFont typeface="Wingdings" pitchFamily="2" charset="2"/>
              <a:buChar char="n"/>
            </a:pPr>
            <a:r>
              <a:rPr lang="en-GB" sz="2000" dirty="0">
                <a:effectLst/>
              </a:rPr>
              <a:t>AML/CFT</a:t>
            </a:r>
          </a:p>
          <a:p>
            <a:pPr marL="742950" lvl="2" indent="-342900" eaLnBrk="1" hangingPunct="1">
              <a:buClr>
                <a:schemeClr val="accent1"/>
              </a:buClr>
              <a:buSzPct val="55000"/>
              <a:buFont typeface="Wingdings" pitchFamily="2" charset="2"/>
              <a:buChar char="n"/>
            </a:pPr>
            <a:r>
              <a:rPr lang="en-GB" sz="2000" dirty="0">
                <a:effectLst/>
              </a:rPr>
              <a:t>OHS</a:t>
            </a:r>
          </a:p>
          <a:p>
            <a:pPr marL="342900" lvl="1" indent="-342900" eaLnBrk="1" hangingPunct="1">
              <a:buClr>
                <a:schemeClr val="accent1"/>
              </a:buClr>
              <a:buSzPct val="55000"/>
              <a:buFont typeface="Wingdings" pitchFamily="2" charset="2"/>
              <a:buChar char="n"/>
            </a:pPr>
            <a:r>
              <a:rPr lang="en-GB" sz="2400" dirty="0">
                <a:effectLst/>
              </a:rPr>
              <a:t>Business continuity</a:t>
            </a:r>
          </a:p>
          <a:p>
            <a:pPr marL="342900" lvl="1" indent="-342900" eaLnBrk="1" hangingPunct="1">
              <a:buClr>
                <a:schemeClr val="accent1"/>
              </a:buClr>
              <a:buSzPct val="55000"/>
              <a:buFont typeface="Wingdings" pitchFamily="2" charset="2"/>
              <a:buChar char="n"/>
            </a:pPr>
            <a:r>
              <a:rPr lang="en-GB" sz="2400" dirty="0">
                <a:effectLst/>
              </a:rPr>
              <a:t>Information security</a:t>
            </a:r>
          </a:p>
          <a:p>
            <a:pPr marL="342900" lvl="1" indent="-342900" eaLnBrk="1" hangingPunct="1">
              <a:buClr>
                <a:schemeClr val="accent1"/>
              </a:buClr>
              <a:buFont typeface="Wingdings" pitchFamily="2" charset="2"/>
              <a:buChar char="§"/>
            </a:pPr>
            <a:endParaRPr lang="en-GB" sz="2400" dirty="0">
              <a:effectLst/>
            </a:endParaRPr>
          </a:p>
          <a:p>
            <a:pPr marL="742950" lvl="2" indent="-342900" eaLnBrk="1" hangingPunct="1">
              <a:buClr>
                <a:schemeClr val="accent1"/>
              </a:buClr>
              <a:buFontTx/>
              <a:buNone/>
            </a:pPr>
            <a:endParaRPr lang="en-GB" sz="2400" dirty="0">
              <a:effectLst/>
            </a:endParaRPr>
          </a:p>
          <a:p>
            <a:pPr marL="342900" lvl="1" indent="-342900" eaLnBrk="1" hangingPunct="1">
              <a:buClr>
                <a:schemeClr val="accent1"/>
              </a:buClr>
              <a:buSzPct val="70000"/>
              <a:buFont typeface="Wingdings" pitchFamily="2" charset="2"/>
              <a:buChar char="n"/>
            </a:pPr>
            <a:endParaRPr lang="en-GB" sz="2400" dirty="0">
              <a:effectLst/>
            </a:endParaRPr>
          </a:p>
          <a:p>
            <a:pPr eaLnBrk="1" hangingPunct="1">
              <a:buFont typeface="Wingdings" pitchFamily="2" charset="2"/>
              <a:buNone/>
            </a:pPr>
            <a:endParaRPr lang="en-GB" sz="2400" dirty="0">
              <a:effectLst/>
            </a:endParaRPr>
          </a:p>
          <a:p>
            <a:pPr eaLnBrk="1" hangingPunct="1">
              <a:buFont typeface="Wingdings" pitchFamily="2" charset="2"/>
              <a:buNone/>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369968"/>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611560" y="116632"/>
            <a:ext cx="7776864" cy="824841"/>
          </a:xfrm>
        </p:spPr>
        <p:txBody>
          <a:bodyPr/>
          <a:lstStyle/>
          <a:p>
            <a:pPr algn="ctr"/>
            <a:r>
              <a:rPr lang="en-GB" sz="2800" b="1" dirty="0"/>
              <a:t>Possible approach to specialised operational risks</a:t>
            </a:r>
          </a:p>
        </p:txBody>
      </p:sp>
      <p:sp>
        <p:nvSpPr>
          <p:cNvPr id="3" name="Content Placeholder 2"/>
          <p:cNvSpPr>
            <a:spLocks noGrp="1"/>
          </p:cNvSpPr>
          <p:nvPr>
            <p:ph idx="1"/>
          </p:nvPr>
        </p:nvSpPr>
        <p:spPr>
          <a:xfrm>
            <a:off x="323528" y="1196752"/>
            <a:ext cx="8568952" cy="5191125"/>
          </a:xfrm>
        </p:spPr>
        <p:txBody>
          <a:bodyPr/>
          <a:lstStyle/>
          <a:p>
            <a:pPr lvl="0">
              <a:buClr>
                <a:srgbClr val="000099"/>
              </a:buClr>
            </a:pPr>
            <a:r>
              <a:rPr lang="en-GB" sz="2000" dirty="0">
                <a:effectLst/>
              </a:rPr>
              <a:t>Specialised risks like BCM, occupational health &amp; safety (OHS) and information security may need different approach</a:t>
            </a:r>
          </a:p>
          <a:p>
            <a:pPr lvl="0">
              <a:buClr>
                <a:srgbClr val="000099"/>
              </a:buClr>
            </a:pPr>
            <a:r>
              <a:rPr lang="en-GB" sz="2000" dirty="0">
                <a:effectLst/>
                <a:ea typeface="Times New Roman"/>
              </a:rPr>
              <a:t>May need dedicated functions with centralised resources to support HODs with  management of these specialised cross-cutting risks</a:t>
            </a:r>
          </a:p>
          <a:p>
            <a:pPr lvl="0">
              <a:buClr>
                <a:srgbClr val="000099"/>
              </a:buClr>
            </a:pPr>
            <a:r>
              <a:rPr lang="en-GB" sz="2000" dirty="0">
                <a:effectLst/>
                <a:ea typeface="Times New Roman"/>
              </a:rPr>
              <a:t>Consider establishment of special committee structures to provide relevant policies, procedures and guidance, i.e. BCM Committee, OHS or SHEQ  Committee, ISC.</a:t>
            </a:r>
          </a:p>
          <a:p>
            <a:pPr lvl="0">
              <a:buClr>
                <a:srgbClr val="000099"/>
              </a:buClr>
            </a:pPr>
            <a:r>
              <a:rPr lang="en-GB" sz="2000" dirty="0">
                <a:effectLst/>
              </a:rPr>
              <a:t>Separate, focussed reports (supplementing risk info in strategic and operational risk reports) should be provided, at least annually, to RMC and BRC, via Central ERM</a:t>
            </a:r>
          </a:p>
          <a:p>
            <a:pPr lvl="0">
              <a:buClr>
                <a:srgbClr val="000099"/>
              </a:buClr>
            </a:pPr>
            <a:r>
              <a:rPr lang="en-GB" sz="2000" dirty="0">
                <a:effectLst/>
              </a:rPr>
              <a:t>Policies reviewed by respective specialised committees and RMC every second year</a:t>
            </a:r>
          </a:p>
          <a:p>
            <a:pPr lvl="0">
              <a:buClr>
                <a:srgbClr val="000099"/>
              </a:buClr>
            </a:pPr>
            <a:r>
              <a:rPr lang="en-GB" sz="2000" dirty="0">
                <a:effectLst/>
              </a:rPr>
              <a:t>Central ERM to provide BCM, OHS and ISM support to departments </a:t>
            </a:r>
          </a:p>
          <a:p>
            <a:pPr lvl="0">
              <a:buClr>
                <a:srgbClr val="000099"/>
              </a:buClr>
            </a:pPr>
            <a:r>
              <a:rPr lang="en-GB" sz="2000" dirty="0">
                <a:effectLst/>
              </a:rPr>
              <a:t>Need to formalise integration with strategic and operational risk management processes</a:t>
            </a:r>
            <a:endParaRPr lang="en-GB" sz="2000" dirty="0"/>
          </a:p>
          <a:p>
            <a:pPr marL="0" lvl="0" indent="0">
              <a:buClr>
                <a:srgbClr val="000099"/>
              </a:buClr>
              <a:buNone/>
            </a:pPr>
            <a:endParaRPr lang="en-GB" sz="2000" dirty="0"/>
          </a:p>
        </p:txBody>
      </p:sp>
    </p:spTree>
    <p:extLst>
      <p:ext uri="{BB962C8B-B14F-4D97-AF65-F5344CB8AC3E}">
        <p14:creationId xmlns:p14="http://schemas.microsoft.com/office/powerpoint/2010/main" val="2595320459"/>
      </p:ext>
    </p:extLst>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1520" y="116632"/>
            <a:ext cx="8455025" cy="465138"/>
          </a:xfrm>
        </p:spPr>
        <p:txBody>
          <a:bodyPr anchor="t"/>
          <a:lstStyle/>
          <a:p>
            <a:pPr algn="ctr"/>
            <a:r>
              <a:rPr lang="en-GB" sz="2800" b="1" dirty="0"/>
              <a:t>Business Continuity Management function</a:t>
            </a:r>
          </a:p>
        </p:txBody>
      </p:sp>
      <p:sp>
        <p:nvSpPr>
          <p:cNvPr id="3" name="Content Placeholder 2"/>
          <p:cNvSpPr>
            <a:spLocks noGrp="1"/>
          </p:cNvSpPr>
          <p:nvPr>
            <p:ph idx="4294967295"/>
          </p:nvPr>
        </p:nvSpPr>
        <p:spPr>
          <a:xfrm>
            <a:off x="251520" y="870748"/>
            <a:ext cx="7897813" cy="5514975"/>
          </a:xfrm>
        </p:spPr>
        <p:txBody>
          <a:bodyPr/>
          <a:lstStyle/>
          <a:p>
            <a:r>
              <a:rPr lang="en-GB" sz="2000" dirty="0">
                <a:effectLst/>
              </a:rPr>
              <a:t>Need to co-ordinate and facilitate an effective Business Continuity Management  programme throughout the Organisation </a:t>
            </a:r>
          </a:p>
          <a:p>
            <a:pPr lvl="1">
              <a:buClr>
                <a:srgbClr val="000099"/>
              </a:buClr>
            </a:pPr>
            <a:r>
              <a:rPr lang="en-GB" sz="2000" dirty="0">
                <a:effectLst/>
              </a:rPr>
              <a:t>Bank departments </a:t>
            </a:r>
          </a:p>
          <a:p>
            <a:pPr lvl="1">
              <a:buClr>
                <a:srgbClr val="000099"/>
              </a:buClr>
            </a:pPr>
            <a:r>
              <a:rPr lang="en-GB" sz="2000" dirty="0">
                <a:effectLst/>
              </a:rPr>
              <a:t>Bank branches</a:t>
            </a:r>
          </a:p>
          <a:p>
            <a:pPr lvl="1">
              <a:buClr>
                <a:srgbClr val="000099"/>
              </a:buClr>
            </a:pPr>
            <a:r>
              <a:rPr lang="en-GB" sz="2000" dirty="0">
                <a:effectLst/>
              </a:rPr>
              <a:t>Other cash management depots</a:t>
            </a:r>
          </a:p>
          <a:p>
            <a:pPr lvl="1">
              <a:buClr>
                <a:srgbClr val="000099"/>
              </a:buClr>
            </a:pPr>
            <a:r>
              <a:rPr lang="en-GB" sz="2000" dirty="0">
                <a:effectLst/>
              </a:rPr>
              <a:t>May need specific focus on the payment and settlement systems and financial market infrastructure functions </a:t>
            </a:r>
          </a:p>
          <a:p>
            <a:pPr lvl="2">
              <a:buClr>
                <a:srgbClr val="000099"/>
              </a:buClr>
            </a:pPr>
            <a:r>
              <a:rPr lang="en-GB" sz="2000" dirty="0">
                <a:effectLst/>
              </a:rPr>
              <a:t>Maximum Tolerable Recovery Times may differ </a:t>
            </a:r>
          </a:p>
          <a:p>
            <a:pPr lvl="1">
              <a:buClr>
                <a:srgbClr val="000099"/>
              </a:buClr>
            </a:pPr>
            <a:r>
              <a:rPr lang="en-GB" sz="2000" dirty="0">
                <a:effectLst/>
              </a:rPr>
              <a:t>Arrange, coordinate and monitor several BCP exercises annually</a:t>
            </a:r>
          </a:p>
        </p:txBody>
      </p:sp>
      <p:pic>
        <p:nvPicPr>
          <p:cNvPr id="121860" name="Picture 7" descr="90thNewLOGO FinalBLACK.jpg"/>
          <p:cNvPicPr>
            <a:picLocks noChangeAspect="1"/>
          </p:cNvPicPr>
          <p:nvPr/>
        </p:nvPicPr>
        <p:blipFill>
          <a:blip r:embed="rId3" cstate="print"/>
          <a:srcRect/>
          <a:stretch>
            <a:fillRect/>
          </a:stretch>
        </p:blipFill>
        <p:spPr bwMode="auto">
          <a:xfrm>
            <a:off x="8345488" y="5761038"/>
            <a:ext cx="517525" cy="654050"/>
          </a:xfrm>
          <a:prstGeom prst="rect">
            <a:avLst/>
          </a:prstGeom>
          <a:noFill/>
          <a:ln w="9525">
            <a:noFill/>
            <a:miter lim="800000"/>
            <a:headEnd/>
            <a:tailEnd/>
          </a:ln>
        </p:spPr>
      </p:pic>
    </p:spTree>
    <p:extLst>
      <p:ext uri="{BB962C8B-B14F-4D97-AF65-F5344CB8AC3E}">
        <p14:creationId xmlns:p14="http://schemas.microsoft.com/office/powerpoint/2010/main" val="661631915"/>
      </p:ext>
    </p:extLst>
  </p:cSld>
  <p:clrMapOvr>
    <a:masterClrMapping/>
  </p:clrMapOvr>
  <p:transition advClick="0">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1520" y="116632"/>
            <a:ext cx="8485188" cy="824841"/>
          </a:xfrm>
        </p:spPr>
        <p:txBody>
          <a:bodyPr anchor="t"/>
          <a:lstStyle/>
          <a:p>
            <a:pPr algn="ctr"/>
            <a:r>
              <a:rPr lang="en-GB" sz="2800" b="1" dirty="0"/>
              <a:t>Recommend Formal Business Continuity Management function</a:t>
            </a:r>
          </a:p>
        </p:txBody>
      </p:sp>
      <p:sp>
        <p:nvSpPr>
          <p:cNvPr id="3" name="Content Placeholder 2"/>
          <p:cNvSpPr>
            <a:spLocks noGrp="1"/>
          </p:cNvSpPr>
          <p:nvPr>
            <p:ph idx="4294967295"/>
          </p:nvPr>
        </p:nvSpPr>
        <p:spPr>
          <a:xfrm>
            <a:off x="452438" y="1030288"/>
            <a:ext cx="8410575" cy="5711080"/>
          </a:xfrm>
        </p:spPr>
        <p:txBody>
          <a:bodyPr/>
          <a:lstStyle/>
          <a:p>
            <a:r>
              <a:rPr lang="en-GB" sz="2400" dirty="0">
                <a:effectLst/>
              </a:rPr>
              <a:t>Establish BCM Management framework</a:t>
            </a:r>
          </a:p>
          <a:p>
            <a:pPr lvl="1">
              <a:buClr>
                <a:srgbClr val="000099"/>
              </a:buClr>
            </a:pPr>
            <a:r>
              <a:rPr lang="en-GB" sz="2400" dirty="0">
                <a:effectLst/>
              </a:rPr>
              <a:t>	Business Continuity Management Committee</a:t>
            </a:r>
          </a:p>
          <a:p>
            <a:pPr lvl="2">
              <a:buClr>
                <a:srgbClr val="000099"/>
              </a:buClr>
            </a:pPr>
            <a:r>
              <a:rPr lang="en-GB" sz="2400" dirty="0">
                <a:effectLst/>
              </a:rPr>
              <a:t>Chaired by at least a Deputy Governor</a:t>
            </a:r>
          </a:p>
          <a:p>
            <a:pPr lvl="2">
              <a:buClr>
                <a:srgbClr val="000099"/>
              </a:buClr>
            </a:pPr>
            <a:r>
              <a:rPr lang="en-GB" sz="2400" dirty="0">
                <a:effectLst/>
              </a:rPr>
              <a:t>Selected Heads of Department</a:t>
            </a:r>
          </a:p>
          <a:p>
            <a:pPr lvl="2">
              <a:buClr>
                <a:srgbClr val="000099"/>
              </a:buClr>
            </a:pPr>
            <a:r>
              <a:rPr lang="en-GB" sz="2400" dirty="0">
                <a:effectLst/>
              </a:rPr>
              <a:t>Co-opted functionaries</a:t>
            </a:r>
          </a:p>
          <a:p>
            <a:pPr>
              <a:buClr>
                <a:srgbClr val="000099"/>
              </a:buClr>
            </a:pPr>
            <a:r>
              <a:rPr lang="en-GB" sz="2400" dirty="0">
                <a:effectLst/>
              </a:rPr>
              <a:t>Adherence to Recognised Standard, e.g. Business Continuity Institute’s Lifecycle model</a:t>
            </a:r>
          </a:p>
        </p:txBody>
      </p:sp>
      <p:pic>
        <p:nvPicPr>
          <p:cNvPr id="123908" name="Picture 20" descr="The BCM Life Cycle 011-01-19 jpg.jpg"/>
          <p:cNvPicPr>
            <a:picLocks noChangeAspect="1"/>
          </p:cNvPicPr>
          <p:nvPr/>
        </p:nvPicPr>
        <p:blipFill>
          <a:blip r:embed="rId2" cstate="print"/>
          <a:srcRect/>
          <a:stretch>
            <a:fillRect/>
          </a:stretch>
        </p:blipFill>
        <p:spPr bwMode="auto">
          <a:xfrm>
            <a:off x="2406650" y="3952875"/>
            <a:ext cx="3243263" cy="2649538"/>
          </a:xfrm>
          <a:prstGeom prst="rect">
            <a:avLst/>
          </a:prstGeom>
          <a:noFill/>
          <a:ln w="9525">
            <a:noFill/>
            <a:miter lim="800000"/>
            <a:headEnd/>
            <a:tailEnd/>
          </a:ln>
        </p:spPr>
      </p:pic>
      <p:pic>
        <p:nvPicPr>
          <p:cNvPr id="123909" name="Picture 7" descr="90thNewLOGO FinalBLACK.jpg"/>
          <p:cNvPicPr>
            <a:picLocks noChangeAspect="1"/>
          </p:cNvPicPr>
          <p:nvPr/>
        </p:nvPicPr>
        <p:blipFill>
          <a:blip r:embed="rId3" cstate="print"/>
          <a:srcRect/>
          <a:stretch>
            <a:fillRect/>
          </a:stretch>
        </p:blipFill>
        <p:spPr bwMode="auto">
          <a:xfrm>
            <a:off x="8345488" y="5761038"/>
            <a:ext cx="517525" cy="654050"/>
          </a:xfrm>
          <a:prstGeom prst="rect">
            <a:avLst/>
          </a:prstGeom>
          <a:noFill/>
          <a:ln w="9525">
            <a:noFill/>
            <a:miter lim="800000"/>
            <a:headEnd/>
            <a:tailEnd/>
          </a:ln>
        </p:spPr>
      </p:pic>
    </p:spTree>
    <p:extLst>
      <p:ext uri="{BB962C8B-B14F-4D97-AF65-F5344CB8AC3E}">
        <p14:creationId xmlns:p14="http://schemas.microsoft.com/office/powerpoint/2010/main" val="2773052611"/>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467544" y="188640"/>
            <a:ext cx="7488832" cy="471668"/>
          </a:xfrm>
        </p:spPr>
        <p:txBody>
          <a:bodyPr/>
          <a:lstStyle/>
          <a:p>
            <a:pPr algn="ctr"/>
            <a:r>
              <a:rPr lang="en-GB" sz="2800" b="1" dirty="0"/>
              <a:t>Compliance</a:t>
            </a:r>
            <a:r>
              <a:rPr lang="en-GB" sz="2800" dirty="0"/>
              <a:t> </a:t>
            </a:r>
            <a:r>
              <a:rPr lang="en-GB" sz="2800" b="1" dirty="0"/>
              <a:t>Management</a:t>
            </a:r>
          </a:p>
        </p:txBody>
      </p:sp>
      <p:sp>
        <p:nvSpPr>
          <p:cNvPr id="3" name="Content Placeholder 2"/>
          <p:cNvSpPr>
            <a:spLocks noGrp="1"/>
          </p:cNvSpPr>
          <p:nvPr>
            <p:ph idx="1"/>
          </p:nvPr>
        </p:nvSpPr>
        <p:spPr>
          <a:xfrm>
            <a:off x="611560" y="980728"/>
            <a:ext cx="8054975" cy="5191125"/>
          </a:xfrm>
        </p:spPr>
        <p:txBody>
          <a:bodyPr/>
          <a:lstStyle/>
          <a:p>
            <a:pPr lvl="0">
              <a:buClr>
                <a:srgbClr val="000099"/>
              </a:buClr>
            </a:pPr>
            <a:r>
              <a:rPr lang="en-GB" sz="2400" dirty="0">
                <a:effectLst/>
              </a:rPr>
              <a:t>Centralised function needed to facilitate and co-ordinate Group-wide compliance management</a:t>
            </a:r>
          </a:p>
          <a:p>
            <a:pPr lvl="0">
              <a:buClr>
                <a:srgbClr val="000099"/>
              </a:buClr>
            </a:pPr>
            <a:r>
              <a:rPr lang="en-GB" sz="2400" dirty="0">
                <a:effectLst/>
              </a:rPr>
              <a:t>Quarterly reports provided to RMC and BRC, via central ERM</a:t>
            </a:r>
          </a:p>
          <a:p>
            <a:pPr lvl="0">
              <a:buClr>
                <a:srgbClr val="000099"/>
              </a:buClr>
            </a:pPr>
            <a:r>
              <a:rPr lang="en-GB" sz="2400" dirty="0">
                <a:effectLst/>
              </a:rPr>
              <a:t>Compliance Management Policy reviewed by the RMC and BRC </a:t>
            </a:r>
          </a:p>
          <a:p>
            <a:pPr lvl="0">
              <a:buClr>
                <a:srgbClr val="000099"/>
              </a:buClr>
            </a:pPr>
            <a:r>
              <a:rPr lang="en-GB" sz="2400" dirty="0">
                <a:effectLst/>
              </a:rPr>
              <a:t>Includes coordination of, and monitoring and reporting on, anti-money laundering compliance</a:t>
            </a:r>
          </a:p>
          <a:p>
            <a:pPr marL="0" indent="0">
              <a:buNone/>
            </a:pPr>
            <a:endParaRPr lang="en-GB" sz="4800" dirty="0"/>
          </a:p>
        </p:txBody>
      </p:sp>
    </p:spTree>
    <p:extLst>
      <p:ext uri="{BB962C8B-B14F-4D97-AF65-F5344CB8AC3E}">
        <p14:creationId xmlns:p14="http://schemas.microsoft.com/office/powerpoint/2010/main" val="3593533405"/>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611560" y="188640"/>
            <a:ext cx="7200800" cy="471668"/>
          </a:xfrm>
        </p:spPr>
        <p:txBody>
          <a:bodyPr/>
          <a:lstStyle/>
          <a:p>
            <a:pPr algn="ctr"/>
            <a:r>
              <a:rPr lang="en-GB" sz="2800" b="1" dirty="0"/>
              <a:t>AML/CFT Compliance</a:t>
            </a:r>
            <a:r>
              <a:rPr lang="en-GB" sz="2800" dirty="0"/>
              <a:t> </a:t>
            </a:r>
            <a:r>
              <a:rPr lang="en-GB" sz="2800" b="1" dirty="0"/>
              <a:t>Management</a:t>
            </a:r>
          </a:p>
        </p:txBody>
      </p:sp>
      <p:sp>
        <p:nvSpPr>
          <p:cNvPr id="3" name="Content Placeholder 2"/>
          <p:cNvSpPr>
            <a:spLocks noGrp="1"/>
          </p:cNvSpPr>
          <p:nvPr>
            <p:ph idx="1"/>
          </p:nvPr>
        </p:nvSpPr>
        <p:spPr>
          <a:xfrm>
            <a:off x="539552" y="908720"/>
            <a:ext cx="8054975" cy="5191125"/>
          </a:xfrm>
        </p:spPr>
        <p:txBody>
          <a:bodyPr/>
          <a:lstStyle/>
          <a:p>
            <a:pPr lvl="0">
              <a:buClr>
                <a:srgbClr val="000099"/>
              </a:buClr>
            </a:pPr>
            <a:r>
              <a:rPr lang="en-GB" sz="2400" dirty="0">
                <a:effectLst/>
              </a:rPr>
              <a:t>Central Banks often targeted – need formal processes to ensure not abused by criminals</a:t>
            </a:r>
          </a:p>
          <a:p>
            <a:pPr lvl="0">
              <a:buClr>
                <a:srgbClr val="000099"/>
              </a:buClr>
            </a:pPr>
            <a:r>
              <a:rPr lang="en-GB" sz="2400" dirty="0">
                <a:effectLst/>
              </a:rPr>
              <a:t>Considerable reputational risk</a:t>
            </a:r>
          </a:p>
          <a:p>
            <a:pPr lvl="0">
              <a:buClr>
                <a:srgbClr val="000099"/>
              </a:buClr>
            </a:pPr>
            <a:r>
              <a:rPr lang="en-GB" sz="2400" dirty="0">
                <a:effectLst/>
              </a:rPr>
              <a:t>Again a centralised function and Committee to oversee activities may be appropriate</a:t>
            </a:r>
          </a:p>
          <a:p>
            <a:pPr lvl="0">
              <a:buClr>
                <a:srgbClr val="000099"/>
              </a:buClr>
            </a:pPr>
            <a:r>
              <a:rPr lang="en-GB" sz="2400" dirty="0">
                <a:effectLst/>
              </a:rPr>
              <a:t>Ensure relevant AML/CFT Policy in place and approved</a:t>
            </a:r>
          </a:p>
          <a:p>
            <a:pPr lvl="0">
              <a:buClr>
                <a:srgbClr val="000099"/>
              </a:buClr>
            </a:pPr>
            <a:r>
              <a:rPr lang="en-GB" sz="2400" dirty="0">
                <a:effectLst/>
              </a:rPr>
              <a:t>Establish processes to report any suspicious transactions to relevant authorities</a:t>
            </a:r>
          </a:p>
          <a:p>
            <a:pPr lvl="0">
              <a:buClr>
                <a:srgbClr val="000099"/>
              </a:buClr>
            </a:pPr>
            <a:r>
              <a:rPr lang="en-GB" sz="2400" dirty="0">
                <a:effectLst/>
              </a:rPr>
              <a:t>Provide periodic assessment reports to BRC  </a:t>
            </a:r>
          </a:p>
          <a:p>
            <a:pPr marL="0" indent="0">
              <a:buNone/>
            </a:pPr>
            <a:endParaRPr lang="en-GB" sz="4800" dirty="0"/>
          </a:p>
        </p:txBody>
      </p:sp>
    </p:spTree>
    <p:extLst>
      <p:ext uri="{BB962C8B-B14F-4D97-AF65-F5344CB8AC3E}">
        <p14:creationId xmlns:p14="http://schemas.microsoft.com/office/powerpoint/2010/main" val="752550633"/>
      </p:ext>
    </p:extLst>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1613" y="224061"/>
            <a:ext cx="8666162" cy="828675"/>
          </a:xfrm>
        </p:spPr>
        <p:txBody>
          <a:bodyPr anchor="t"/>
          <a:lstStyle/>
          <a:p>
            <a:pPr algn="ctr"/>
            <a:r>
              <a:rPr lang="en-GB" sz="2800" b="1" dirty="0"/>
              <a:t>Occupational Health &amp; Safety Compliance Management function </a:t>
            </a:r>
          </a:p>
        </p:txBody>
      </p:sp>
      <p:sp>
        <p:nvSpPr>
          <p:cNvPr id="3" name="Content Placeholder 2"/>
          <p:cNvSpPr>
            <a:spLocks noGrp="1"/>
          </p:cNvSpPr>
          <p:nvPr>
            <p:ph idx="4294967295"/>
          </p:nvPr>
        </p:nvSpPr>
        <p:spPr>
          <a:xfrm>
            <a:off x="331788" y="1219200"/>
            <a:ext cx="8078787" cy="5422900"/>
          </a:xfrm>
        </p:spPr>
        <p:txBody>
          <a:bodyPr/>
          <a:lstStyle/>
          <a:p>
            <a:r>
              <a:rPr lang="en-GB" sz="2000" dirty="0">
                <a:effectLst/>
              </a:rPr>
              <a:t>Occupational Health and Safety (OHS), or Safety, Health, Environmental and Quality Compliance (SHEQ) is another specialised risk area that can cause considerable reputational loss for central banks.</a:t>
            </a:r>
          </a:p>
          <a:p>
            <a:r>
              <a:rPr lang="en-GB" sz="2000" dirty="0">
                <a:effectLst/>
              </a:rPr>
              <a:t>Dependent on legal environment, but even in absence of stringent statutory obligations, sound polices in this regard and rigid compliance therewith is important for central banks to set the example</a:t>
            </a:r>
          </a:p>
          <a:p>
            <a:r>
              <a:rPr lang="en-GB" sz="2000" dirty="0">
                <a:effectLst/>
              </a:rPr>
              <a:t>Central Banks should adhere at least to commonly accepted best practices, especially in note production/procurement, distribution, sorting and destruction operations.</a:t>
            </a:r>
          </a:p>
          <a:p>
            <a:r>
              <a:rPr lang="en-US" sz="2000" dirty="0">
                <a:effectLst/>
              </a:rPr>
              <a:t>In some environments the Governor may be personally held liable </a:t>
            </a:r>
          </a:p>
          <a:p>
            <a:pPr>
              <a:buClr>
                <a:srgbClr val="000099"/>
              </a:buClr>
              <a:buSzTx/>
              <a:buFont typeface="Wingdings" pitchFamily="2" charset="2"/>
              <a:buChar char="§"/>
            </a:pPr>
            <a:r>
              <a:rPr lang="en-US" sz="2000" dirty="0">
                <a:effectLst/>
              </a:rPr>
              <a:t>Consider as minimum a relevant Committee to oversee these areas of risk and report to the BRC</a:t>
            </a:r>
          </a:p>
          <a:p>
            <a:endParaRPr lang="en-GB" dirty="0"/>
          </a:p>
        </p:txBody>
      </p:sp>
      <p:pic>
        <p:nvPicPr>
          <p:cNvPr id="124932" name="Picture 7" descr="90thNewLOGO FinalBLACK.jpg"/>
          <p:cNvPicPr>
            <a:picLocks noChangeAspect="1"/>
          </p:cNvPicPr>
          <p:nvPr/>
        </p:nvPicPr>
        <p:blipFill>
          <a:blip r:embed="rId3" cstate="print"/>
          <a:srcRect/>
          <a:stretch>
            <a:fillRect/>
          </a:stretch>
        </p:blipFill>
        <p:spPr bwMode="auto">
          <a:xfrm>
            <a:off x="8345488" y="5761038"/>
            <a:ext cx="517525" cy="654050"/>
          </a:xfrm>
          <a:prstGeom prst="rect">
            <a:avLst/>
          </a:prstGeom>
          <a:noFill/>
          <a:ln w="9525">
            <a:noFill/>
            <a:miter lim="800000"/>
            <a:headEnd/>
            <a:tailEnd/>
          </a:ln>
        </p:spPr>
      </p:pic>
    </p:spTree>
    <p:extLst>
      <p:ext uri="{BB962C8B-B14F-4D97-AF65-F5344CB8AC3E}">
        <p14:creationId xmlns:p14="http://schemas.microsoft.com/office/powerpoint/2010/main" val="1886856327"/>
      </p:ext>
    </p:extLst>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395536" y="136318"/>
            <a:ext cx="7848872" cy="458587"/>
          </a:xfrm>
        </p:spPr>
        <p:txBody>
          <a:bodyPr/>
          <a:lstStyle/>
          <a:p>
            <a:pPr algn="ctr"/>
            <a:r>
              <a:rPr lang="en-GB" sz="2800" b="1" dirty="0"/>
              <a:t>Insurance </a:t>
            </a:r>
          </a:p>
        </p:txBody>
      </p:sp>
      <p:sp>
        <p:nvSpPr>
          <p:cNvPr id="3" name="Content Placeholder 2"/>
          <p:cNvSpPr>
            <a:spLocks noGrp="1"/>
          </p:cNvSpPr>
          <p:nvPr>
            <p:ph idx="1"/>
          </p:nvPr>
        </p:nvSpPr>
        <p:spPr>
          <a:xfrm>
            <a:off x="639763" y="1073150"/>
            <a:ext cx="8054975" cy="5191125"/>
          </a:xfrm>
        </p:spPr>
        <p:txBody>
          <a:bodyPr/>
          <a:lstStyle/>
          <a:p>
            <a:pPr lvl="0">
              <a:buClr>
                <a:srgbClr val="000099"/>
              </a:buClr>
            </a:pPr>
            <a:r>
              <a:rPr lang="en-GB" sz="2400" dirty="0">
                <a:effectLst/>
              </a:rPr>
              <a:t>Central banks should consider the need for a centralised insurance function to ensure relevant transferable risks are insured</a:t>
            </a:r>
          </a:p>
          <a:p>
            <a:pPr>
              <a:spcAft>
                <a:spcPts val="0"/>
              </a:spcAft>
            </a:pPr>
            <a:r>
              <a:rPr lang="en-GB" sz="2400" dirty="0">
                <a:effectLst/>
                <a:ea typeface="Times New Roman"/>
                <a:cs typeface="Times New Roman"/>
              </a:rPr>
              <a:t>Should provide reports to the RMC and BRC (via Central ERM) on: </a:t>
            </a:r>
          </a:p>
          <a:p>
            <a:pPr indent="19050">
              <a:spcAft>
                <a:spcPts val="0"/>
              </a:spcAft>
              <a:buFont typeface="Arial" pitchFamily="34" charset="0"/>
              <a:buChar char="─"/>
              <a:tabLst>
                <a:tab pos="712788" algn="l"/>
              </a:tabLst>
            </a:pPr>
            <a:r>
              <a:rPr lang="en-GB" sz="2400" dirty="0">
                <a:effectLst/>
                <a:ea typeface="Times New Roman"/>
                <a:cs typeface="Times New Roman"/>
              </a:rPr>
              <a:t>  </a:t>
            </a:r>
            <a:r>
              <a:rPr lang="en-GB" sz="2000" dirty="0">
                <a:effectLst/>
                <a:ea typeface="Times New Roman"/>
                <a:cs typeface="Times New Roman"/>
              </a:rPr>
              <a:t>scope and cost of insurance,</a:t>
            </a:r>
          </a:p>
          <a:p>
            <a:pPr indent="19050">
              <a:spcAft>
                <a:spcPts val="0"/>
              </a:spcAft>
              <a:buFont typeface="Arial" pitchFamily="34" charset="0"/>
              <a:buChar char="─"/>
            </a:pPr>
            <a:r>
              <a:rPr lang="en-GB" sz="2000" b="1" dirty="0">
                <a:effectLst/>
                <a:ea typeface="Times New Roman"/>
                <a:cs typeface="Times New Roman"/>
              </a:rPr>
              <a:t>   </a:t>
            </a:r>
            <a:r>
              <a:rPr lang="en-GB" sz="2000" dirty="0">
                <a:effectLst/>
                <a:ea typeface="Times New Roman"/>
                <a:cs typeface="Times New Roman"/>
              </a:rPr>
              <a:t>uninsured &amp; uninsurable risks,</a:t>
            </a:r>
          </a:p>
          <a:p>
            <a:pPr indent="19050">
              <a:spcAft>
                <a:spcPts val="0"/>
              </a:spcAft>
              <a:buFont typeface="Arial" pitchFamily="34" charset="0"/>
              <a:buChar char="─"/>
            </a:pPr>
            <a:r>
              <a:rPr lang="en-GB" sz="2000" dirty="0">
                <a:effectLst/>
                <a:ea typeface="Times New Roman"/>
                <a:cs typeface="Times New Roman"/>
              </a:rPr>
              <a:t>   brokers and re-insurers utilised, and</a:t>
            </a:r>
          </a:p>
          <a:p>
            <a:pPr indent="19050">
              <a:spcAft>
                <a:spcPts val="0"/>
              </a:spcAft>
              <a:buFont typeface="Arial" pitchFamily="34" charset="0"/>
              <a:buChar char="─"/>
            </a:pPr>
            <a:r>
              <a:rPr lang="en-GB" sz="2000" dirty="0">
                <a:effectLst/>
                <a:ea typeface="Times New Roman"/>
                <a:cs typeface="Times New Roman"/>
              </a:rPr>
              <a:t>   claims processed</a:t>
            </a:r>
            <a:endParaRPr lang="en-ZA" sz="2000" dirty="0">
              <a:effectLst/>
              <a:latin typeface="Univers"/>
              <a:ea typeface="Times New Roman"/>
              <a:cs typeface="Times New Roman"/>
            </a:endParaRPr>
          </a:p>
          <a:p>
            <a:pPr lvl="0">
              <a:buClr>
                <a:srgbClr val="000099"/>
              </a:buClr>
            </a:pPr>
            <a:r>
              <a:rPr lang="en-GB" sz="2400" dirty="0">
                <a:effectLst/>
                <a:ea typeface="Times New Roman"/>
                <a:cs typeface="Times New Roman"/>
              </a:rPr>
              <a:t>Organisation’s Policy on Insurance (including tolerance levels) should be reviewed by the RMC and BRC</a:t>
            </a:r>
            <a:endParaRPr lang="en-GB" sz="2400" dirty="0">
              <a:effectLst/>
            </a:endParaRPr>
          </a:p>
        </p:txBody>
      </p:sp>
    </p:spTree>
    <p:extLst>
      <p:ext uri="{BB962C8B-B14F-4D97-AF65-F5344CB8AC3E}">
        <p14:creationId xmlns:p14="http://schemas.microsoft.com/office/powerpoint/2010/main" val="2271071873"/>
      </p:ext>
    </p:extLst>
  </p:cSld>
  <p:clrMapOvr>
    <a:masterClrMapping/>
  </p:clrMapOvr>
  <p:transition>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539552" y="64310"/>
            <a:ext cx="6984776" cy="458587"/>
          </a:xfrm>
        </p:spPr>
        <p:txBody>
          <a:bodyPr/>
          <a:lstStyle/>
          <a:p>
            <a:pPr algn="ctr"/>
            <a:r>
              <a:rPr lang="en-GB" sz="2800" b="1" dirty="0"/>
              <a:t>Ethics management programme</a:t>
            </a:r>
          </a:p>
        </p:txBody>
      </p:sp>
      <p:sp>
        <p:nvSpPr>
          <p:cNvPr id="3" name="Content Placeholder 2"/>
          <p:cNvSpPr>
            <a:spLocks noGrp="1"/>
          </p:cNvSpPr>
          <p:nvPr>
            <p:ph idx="1"/>
          </p:nvPr>
        </p:nvSpPr>
        <p:spPr>
          <a:xfrm>
            <a:off x="467544" y="764704"/>
            <a:ext cx="8054975" cy="5904656"/>
          </a:xfrm>
        </p:spPr>
        <p:txBody>
          <a:bodyPr/>
          <a:lstStyle/>
          <a:p>
            <a:pPr lvl="0">
              <a:buClr>
                <a:srgbClr val="000099"/>
              </a:buClr>
            </a:pPr>
            <a:r>
              <a:rPr lang="en-GB" sz="2400" dirty="0">
                <a:effectLst/>
              </a:rPr>
              <a:t>Another key area for Central Banks, given the importance of independence and reputation as monetary authority, is Ethics Management</a:t>
            </a:r>
          </a:p>
          <a:p>
            <a:pPr lvl="0">
              <a:buClr>
                <a:srgbClr val="000099"/>
              </a:buClr>
            </a:pPr>
            <a:r>
              <a:rPr lang="en-GB" sz="2400" dirty="0">
                <a:effectLst/>
              </a:rPr>
              <a:t>The Central ERM may coordinate a Organisation-wide Ethics Management Programme, comprising:</a:t>
            </a:r>
          </a:p>
          <a:p>
            <a:pPr lvl="1">
              <a:buClr>
                <a:srgbClr val="000099"/>
              </a:buClr>
            </a:pPr>
            <a:r>
              <a:rPr lang="en-GB" sz="2000" dirty="0">
                <a:effectLst/>
              </a:rPr>
              <a:t>Code of Ethics and Business Conduct,</a:t>
            </a:r>
          </a:p>
          <a:p>
            <a:pPr lvl="1">
              <a:buClr>
                <a:srgbClr val="000099"/>
              </a:buClr>
            </a:pPr>
            <a:r>
              <a:rPr lang="en-GB" sz="2000" dirty="0">
                <a:effectLst/>
              </a:rPr>
              <a:t>Commercial Crime Control, and</a:t>
            </a:r>
          </a:p>
          <a:p>
            <a:pPr lvl="1">
              <a:buClr>
                <a:srgbClr val="000099"/>
              </a:buClr>
            </a:pPr>
            <a:r>
              <a:rPr lang="en-GB" sz="2000" dirty="0">
                <a:effectLst/>
              </a:rPr>
              <a:t>Whistle-blowing policies</a:t>
            </a:r>
          </a:p>
          <a:p>
            <a:pPr lvl="0">
              <a:buClr>
                <a:srgbClr val="000099"/>
              </a:buClr>
            </a:pPr>
            <a:r>
              <a:rPr lang="en-GB" sz="2400" dirty="0">
                <a:effectLst/>
              </a:rPr>
              <a:t>Consider expanding the mandate of BRC to also oversee ethics and social responsibility matters</a:t>
            </a:r>
          </a:p>
          <a:p>
            <a:pPr lvl="0">
              <a:buClr>
                <a:srgbClr val="000099"/>
              </a:buClr>
            </a:pPr>
            <a:r>
              <a:rPr lang="en-GB" sz="2400" dirty="0">
                <a:effectLst/>
              </a:rPr>
              <a:t>At the least the above policies should be reviewed by RMC and BRC</a:t>
            </a:r>
          </a:p>
          <a:p>
            <a:r>
              <a:rPr lang="en-GB" sz="2400" dirty="0">
                <a:effectLst/>
              </a:rPr>
              <a:t>Again, formal integration with strategic and operational risk management and performance management is critical</a:t>
            </a:r>
            <a:endParaRPr lang="en-GB" sz="4800" dirty="0"/>
          </a:p>
        </p:txBody>
      </p:sp>
    </p:spTree>
    <p:extLst>
      <p:ext uri="{BB962C8B-B14F-4D97-AF65-F5344CB8AC3E}">
        <p14:creationId xmlns:p14="http://schemas.microsoft.com/office/powerpoint/2010/main" val="4111852822"/>
      </p:ext>
    </p:extLst>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683568" y="136318"/>
            <a:ext cx="7488832" cy="458587"/>
          </a:xfrm>
        </p:spPr>
        <p:txBody>
          <a:bodyPr/>
          <a:lstStyle/>
          <a:p>
            <a:pPr algn="ctr"/>
            <a:r>
              <a:rPr lang="en-GB" sz="2800" b="1" dirty="0"/>
              <a:t>Reputational risk</a:t>
            </a:r>
          </a:p>
        </p:txBody>
      </p:sp>
      <p:sp>
        <p:nvSpPr>
          <p:cNvPr id="3" name="Content Placeholder 2"/>
          <p:cNvSpPr>
            <a:spLocks noGrp="1"/>
          </p:cNvSpPr>
          <p:nvPr>
            <p:ph idx="1"/>
          </p:nvPr>
        </p:nvSpPr>
        <p:spPr>
          <a:xfrm>
            <a:off x="611560" y="980728"/>
            <a:ext cx="8054975" cy="5191125"/>
          </a:xfrm>
        </p:spPr>
        <p:txBody>
          <a:bodyPr/>
          <a:lstStyle/>
          <a:p>
            <a:pPr lvl="0">
              <a:buClr>
                <a:srgbClr val="000099"/>
              </a:buClr>
            </a:pPr>
            <a:r>
              <a:rPr lang="en-GB" sz="2400" dirty="0">
                <a:effectLst/>
              </a:rPr>
              <a:t>The reputation of a central bank is key to maintaining price and financial stability – Public confidence is key to both</a:t>
            </a:r>
          </a:p>
          <a:p>
            <a:pPr lvl="0">
              <a:buClr>
                <a:srgbClr val="000099"/>
              </a:buClr>
            </a:pPr>
            <a:r>
              <a:rPr lang="en-GB" sz="2400" dirty="0">
                <a:effectLst/>
              </a:rPr>
              <a:t>A separate framework may need to be developed for reputational risk management</a:t>
            </a:r>
          </a:p>
          <a:p>
            <a:pPr lvl="0">
              <a:buClr>
                <a:srgbClr val="000099"/>
              </a:buClr>
            </a:pPr>
            <a:r>
              <a:rPr lang="en-GB" sz="2400" dirty="0">
                <a:effectLst/>
              </a:rPr>
              <a:t>Relevant policies (e.g. communications policy, corporate social investment policy) should be reviewed by RMC and BRC </a:t>
            </a:r>
          </a:p>
          <a:p>
            <a:r>
              <a:rPr lang="en-GB" sz="2400" dirty="0">
                <a:effectLst/>
              </a:rPr>
              <a:t>Reputational risk reports should be compiled by Central ERM and provided annually to RMC and BRC </a:t>
            </a:r>
          </a:p>
          <a:p>
            <a:r>
              <a:rPr lang="en-GB" sz="2400" dirty="0">
                <a:effectLst/>
              </a:rPr>
              <a:t>Formal integration with strategic risk management and operational risk management (from both cause and impact perspective) is key.</a:t>
            </a:r>
          </a:p>
          <a:p>
            <a:endParaRPr lang="en-GB" sz="4800" dirty="0"/>
          </a:p>
        </p:txBody>
      </p:sp>
    </p:spTree>
    <p:extLst>
      <p:ext uri="{BB962C8B-B14F-4D97-AF65-F5344CB8AC3E}">
        <p14:creationId xmlns:p14="http://schemas.microsoft.com/office/powerpoint/2010/main" val="31929707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idx="4294967295"/>
          </p:nvPr>
        </p:nvSpPr>
        <p:spPr>
          <a:xfrm>
            <a:off x="323528" y="116632"/>
            <a:ext cx="8568952" cy="824841"/>
          </a:xfrm>
        </p:spPr>
        <p:txBody>
          <a:bodyPr/>
          <a:lstStyle/>
          <a:p>
            <a:pPr indent="0" algn="ctr" eaLnBrk="1" hangingPunct="1"/>
            <a:r>
              <a:rPr lang="en-US" sz="2800" b="1" dirty="0"/>
              <a:t>Explore the Organisation’s </a:t>
            </a:r>
            <a:br>
              <a:rPr lang="en-US" sz="2800" b="1" dirty="0"/>
            </a:br>
            <a:r>
              <a:rPr lang="en-US" sz="2800" b="1" dirty="0"/>
              <a:t>Risk Management philosophy</a:t>
            </a:r>
            <a:endParaRPr lang="en-GB" sz="2800" b="1" i="1" dirty="0"/>
          </a:p>
        </p:txBody>
      </p:sp>
      <p:sp>
        <p:nvSpPr>
          <p:cNvPr id="50179" name="Content Placeholder 2"/>
          <p:cNvSpPr>
            <a:spLocks noGrp="1"/>
          </p:cNvSpPr>
          <p:nvPr>
            <p:ph idx="4294967295"/>
          </p:nvPr>
        </p:nvSpPr>
        <p:spPr>
          <a:xfrm>
            <a:off x="303730" y="1171638"/>
            <a:ext cx="8079903" cy="5321300"/>
          </a:xfrm>
        </p:spPr>
        <p:txBody>
          <a:bodyPr/>
          <a:lstStyle/>
          <a:p>
            <a:pPr>
              <a:defRPr/>
            </a:pPr>
            <a:r>
              <a:rPr lang="en-US" sz="2400" dirty="0"/>
              <a:t>Risk management in central banks:</a:t>
            </a:r>
          </a:p>
          <a:p>
            <a:pPr lvl="1">
              <a:buClr>
                <a:schemeClr val="accent1"/>
              </a:buClr>
              <a:defRPr/>
            </a:pPr>
            <a:r>
              <a:rPr lang="en-US" sz="2000" dirty="0"/>
              <a:t>is not simply based on institutional risk and return considerations</a:t>
            </a:r>
          </a:p>
          <a:p>
            <a:pPr lvl="1">
              <a:buClr>
                <a:schemeClr val="accent1"/>
              </a:buClr>
              <a:defRPr/>
            </a:pPr>
            <a:r>
              <a:rPr lang="en-US" sz="2000" dirty="0"/>
              <a:t>takes into account national interest,  statutory and constitutional responsibilities</a:t>
            </a:r>
          </a:p>
          <a:p>
            <a:pPr>
              <a:defRPr/>
            </a:pPr>
            <a:r>
              <a:rPr lang="en-US" sz="2400" dirty="0"/>
              <a:t>Central banks function within an environment of continuous change and uncertainty</a:t>
            </a:r>
          </a:p>
          <a:p>
            <a:pPr>
              <a:defRPr/>
            </a:pPr>
            <a:r>
              <a:rPr lang="en-US" sz="2400" dirty="0"/>
              <a:t>Monitoring and analysis of, and appropriate responses to, potential/actual risks from global political &amp; economic environment are critically important</a:t>
            </a:r>
          </a:p>
          <a:p>
            <a:pPr marL="400050" lvl="2" indent="0" eaLnBrk="1" hangingPunct="1">
              <a:buClr>
                <a:schemeClr val="accent1"/>
              </a:buClr>
              <a:buSzPct val="55000"/>
              <a:buNone/>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6744439"/>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755576" y="136318"/>
            <a:ext cx="7488832" cy="458587"/>
          </a:xfrm>
        </p:spPr>
        <p:txBody>
          <a:bodyPr/>
          <a:lstStyle/>
          <a:p>
            <a:pPr algn="ctr"/>
            <a:r>
              <a:rPr lang="en-GB" sz="2800" b="1" dirty="0"/>
              <a:t>Risk incident reporting</a:t>
            </a:r>
          </a:p>
        </p:txBody>
      </p:sp>
      <p:sp>
        <p:nvSpPr>
          <p:cNvPr id="3" name="Content Placeholder 2"/>
          <p:cNvSpPr>
            <a:spLocks noGrp="1"/>
          </p:cNvSpPr>
          <p:nvPr>
            <p:ph idx="1"/>
          </p:nvPr>
        </p:nvSpPr>
        <p:spPr>
          <a:xfrm>
            <a:off x="611560" y="980728"/>
            <a:ext cx="8054975" cy="5191125"/>
          </a:xfrm>
        </p:spPr>
        <p:txBody>
          <a:bodyPr/>
          <a:lstStyle/>
          <a:p>
            <a:pPr lvl="0">
              <a:buClr>
                <a:srgbClr val="000099"/>
              </a:buClr>
            </a:pPr>
            <a:r>
              <a:rPr lang="en-GB" sz="2400" dirty="0">
                <a:effectLst/>
              </a:rPr>
              <a:t>Complete risk incident information is key to analysing risk impact and probabilities</a:t>
            </a:r>
          </a:p>
          <a:p>
            <a:pPr lvl="0">
              <a:buClr>
                <a:srgbClr val="000099"/>
              </a:buClr>
            </a:pPr>
            <a:r>
              <a:rPr lang="en-GB" sz="2400" dirty="0">
                <a:effectLst/>
              </a:rPr>
              <a:t>Central ERM may develop a framework for reporting, centralised record keeping and tracking of all risk incidents</a:t>
            </a:r>
          </a:p>
          <a:p>
            <a:pPr lvl="0">
              <a:buClr>
                <a:srgbClr val="000099"/>
              </a:buClr>
            </a:pPr>
            <a:r>
              <a:rPr lang="en-GB" sz="2400" dirty="0">
                <a:effectLst/>
              </a:rPr>
              <a:t>All risk categories included in this framework</a:t>
            </a:r>
          </a:p>
          <a:p>
            <a:r>
              <a:rPr lang="en-GB" sz="2400" dirty="0">
                <a:effectLst/>
              </a:rPr>
              <a:t>Quarterly reports provided to RMC and BRC</a:t>
            </a:r>
          </a:p>
          <a:p>
            <a:pPr lvl="0">
              <a:buClr>
                <a:srgbClr val="000099"/>
              </a:buClr>
            </a:pPr>
            <a:r>
              <a:rPr lang="en-GB" sz="2400" dirty="0">
                <a:effectLst/>
              </a:rPr>
              <a:t>Formal integration with other risk management processes</a:t>
            </a:r>
          </a:p>
          <a:p>
            <a:pPr lvl="0">
              <a:buClr>
                <a:srgbClr val="000099"/>
              </a:buClr>
            </a:pPr>
            <a:r>
              <a:rPr lang="en-GB" sz="2400" dirty="0">
                <a:effectLst/>
              </a:rPr>
              <a:t>Risk incident reporting can be automated and form the basis for Incident Management and Escalation as well</a:t>
            </a:r>
          </a:p>
          <a:p>
            <a:endParaRPr lang="en-GB" sz="4800" dirty="0"/>
          </a:p>
        </p:txBody>
      </p:sp>
    </p:spTree>
    <p:extLst>
      <p:ext uri="{BB962C8B-B14F-4D97-AF65-F5344CB8AC3E}">
        <p14:creationId xmlns:p14="http://schemas.microsoft.com/office/powerpoint/2010/main" val="1292590438"/>
      </p:ext>
    </p:extLst>
  </p:cSld>
  <p:clrMapOvr>
    <a:masterClrMapping/>
  </p:clrMapOvr>
  <p:transition>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683568" y="136318"/>
            <a:ext cx="7272808" cy="458587"/>
          </a:xfrm>
        </p:spPr>
        <p:txBody>
          <a:bodyPr/>
          <a:lstStyle/>
          <a:p>
            <a:pPr algn="ctr"/>
            <a:r>
              <a:rPr lang="en-GB" sz="2800" b="1" dirty="0"/>
              <a:t>Financial risk management</a:t>
            </a:r>
          </a:p>
        </p:txBody>
      </p:sp>
      <p:sp>
        <p:nvSpPr>
          <p:cNvPr id="3" name="Content Placeholder 2"/>
          <p:cNvSpPr>
            <a:spLocks noGrp="1"/>
          </p:cNvSpPr>
          <p:nvPr>
            <p:ph idx="1"/>
          </p:nvPr>
        </p:nvSpPr>
        <p:spPr>
          <a:xfrm>
            <a:off x="467544" y="980728"/>
            <a:ext cx="8054975" cy="5191125"/>
          </a:xfrm>
        </p:spPr>
        <p:txBody>
          <a:bodyPr/>
          <a:lstStyle/>
          <a:p>
            <a:pPr lvl="0">
              <a:buClr>
                <a:srgbClr val="000099"/>
              </a:buClr>
            </a:pPr>
            <a:r>
              <a:rPr lang="en-GB" sz="2400" dirty="0">
                <a:effectLst/>
              </a:rPr>
              <a:t>This is a highly specialised risk area for central banks due to reserves management and open market operations functions of monetary policy execution</a:t>
            </a:r>
          </a:p>
          <a:p>
            <a:pPr lvl="0">
              <a:buClr>
                <a:srgbClr val="000099"/>
              </a:buClr>
            </a:pPr>
            <a:r>
              <a:rPr lang="en-GB" sz="2400" dirty="0">
                <a:effectLst/>
              </a:rPr>
              <a:t>Usually managed by specific skills within relevant departments</a:t>
            </a:r>
          </a:p>
          <a:p>
            <a:pPr lvl="0">
              <a:buClr>
                <a:srgbClr val="000099"/>
              </a:buClr>
            </a:pPr>
            <a:r>
              <a:rPr lang="en-GB" sz="2400" dirty="0">
                <a:effectLst/>
              </a:rPr>
              <a:t>Reports on financial risk management (qualitative and quantitative information) should be provided by these departments to Central ERM for them to synthesise them into the risk reporting for the RMC and BRC</a:t>
            </a:r>
          </a:p>
          <a:p>
            <a:pPr lvl="0">
              <a:buClr>
                <a:srgbClr val="000099"/>
              </a:buClr>
            </a:pPr>
            <a:r>
              <a:rPr lang="en-GB" sz="2400" dirty="0">
                <a:effectLst/>
              </a:rPr>
              <a:t>In addition, key financial risk management policies like the Investment Policy and Financial Risk management Policy (including tolerance levels) should be reviewed by the RMC and BRC </a:t>
            </a:r>
          </a:p>
          <a:p>
            <a:pPr marL="0" indent="0">
              <a:buNone/>
            </a:pPr>
            <a:endParaRPr lang="en-GB" sz="4800" dirty="0"/>
          </a:p>
        </p:txBody>
      </p:sp>
    </p:spTree>
    <p:extLst>
      <p:ext uri="{BB962C8B-B14F-4D97-AF65-F5344CB8AC3E}">
        <p14:creationId xmlns:p14="http://schemas.microsoft.com/office/powerpoint/2010/main" val="3644659445"/>
      </p:ext>
    </p:extLst>
  </p:cSld>
  <p:clrMapOvr>
    <a:masterClrMapping/>
  </p:clrMapOvr>
  <p:transition>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340768"/>
            <a:ext cx="6120680" cy="1034129"/>
          </a:xfrm>
        </p:spPr>
        <p:txBody>
          <a:bodyPr/>
          <a:lstStyle/>
          <a:p>
            <a:pPr lvl="1" algn="ctr"/>
            <a:r>
              <a:rPr lang="en-US" sz="3600" b="1" dirty="0"/>
              <a:t>Facilitate risk identification and mitigation</a:t>
            </a:r>
            <a:endParaRPr lang="en-ZA" sz="3600" dirty="0"/>
          </a:p>
        </p:txBody>
      </p:sp>
      <p:pic>
        <p:nvPicPr>
          <p:cNvPr id="3" name="Picture 2" descr="https://encrypted-tbn2.gstatic.com/images?q=tbn:ANd9GcSURMyx8j_Ibu1GZj7qt1qqVyX7PFjOmMb5SzseOi8PSnELhxrjc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627784" y="2564904"/>
            <a:ext cx="3528392" cy="3528392"/>
          </a:xfrm>
          <a:prstGeom prst="rect">
            <a:avLst/>
          </a:prstGeom>
          <a:noFill/>
          <a:ln>
            <a:noFill/>
          </a:ln>
        </p:spPr>
      </p:pic>
    </p:spTree>
    <p:extLst>
      <p:ext uri="{BB962C8B-B14F-4D97-AF65-F5344CB8AC3E}">
        <p14:creationId xmlns:p14="http://schemas.microsoft.com/office/powerpoint/2010/main" val="1208247189"/>
      </p:ext>
    </p:extLst>
  </p:cSld>
  <p:clrMapOvr>
    <a:masterClrMapping/>
  </p:clrMapOvr>
  <p:transition>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a:xfrm>
            <a:off x="407193" y="136318"/>
            <a:ext cx="7996238" cy="458587"/>
          </a:xfrm>
        </p:spPr>
        <p:txBody>
          <a:bodyPr/>
          <a:lstStyle/>
          <a:p>
            <a:pPr indent="0" algn="ctr" eaLnBrk="1" hangingPunct="1"/>
            <a:r>
              <a:rPr lang="en-US" sz="2800" b="1" dirty="0"/>
              <a:t>Facilitate risk identification and mitigation</a:t>
            </a:r>
            <a:endParaRPr lang="en-GB" sz="2800" b="1" i="1" dirty="0"/>
          </a:p>
        </p:txBody>
      </p:sp>
      <p:sp>
        <p:nvSpPr>
          <p:cNvPr id="52227" name="Content Placeholder 2"/>
          <p:cNvSpPr>
            <a:spLocks noGrp="1"/>
          </p:cNvSpPr>
          <p:nvPr>
            <p:ph idx="4294967295"/>
          </p:nvPr>
        </p:nvSpPr>
        <p:spPr>
          <a:xfrm>
            <a:off x="323528" y="836712"/>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Follow 80/20 top-down approach</a:t>
            </a:r>
          </a:p>
          <a:p>
            <a:pPr marL="342900" lvl="1" indent="-342900" eaLnBrk="1" hangingPunct="1">
              <a:buClr>
                <a:schemeClr val="accent1"/>
              </a:buClr>
              <a:buSzPct val="55000"/>
              <a:buFont typeface="Wingdings" pitchFamily="2" charset="2"/>
              <a:buChar char="n"/>
            </a:pPr>
            <a:r>
              <a:rPr lang="en-GB" sz="2400" dirty="0">
                <a:effectLst/>
              </a:rPr>
              <a:t>Plan and schedule BU management workshops</a:t>
            </a:r>
          </a:p>
          <a:p>
            <a:pPr marL="342900" lvl="1" indent="-342900" eaLnBrk="1" hangingPunct="1">
              <a:buClr>
                <a:schemeClr val="accent1"/>
              </a:buClr>
              <a:buSzPct val="55000"/>
              <a:buFont typeface="Wingdings" pitchFamily="2" charset="2"/>
              <a:buChar char="n"/>
            </a:pPr>
            <a:r>
              <a:rPr lang="en-GB" sz="2400" dirty="0">
                <a:effectLst/>
              </a:rPr>
              <a:t>Ensure comprehensive risk identification through reliable methodology</a:t>
            </a:r>
          </a:p>
          <a:p>
            <a:pPr marL="342900" lvl="1" indent="-342900" eaLnBrk="1" hangingPunct="1">
              <a:buClr>
                <a:schemeClr val="accent1"/>
              </a:buClr>
              <a:buSzPct val="55000"/>
              <a:buFont typeface="Wingdings" pitchFamily="2" charset="2"/>
              <a:buChar char="n"/>
            </a:pPr>
            <a:r>
              <a:rPr lang="en-GB" sz="2400" dirty="0">
                <a:effectLst/>
              </a:rPr>
              <a:t>Ensure objective risk assessment through sound methodology</a:t>
            </a:r>
          </a:p>
          <a:p>
            <a:pPr marL="342900" lvl="1" indent="-342900" eaLnBrk="1" hangingPunct="1">
              <a:buClr>
                <a:schemeClr val="accent1"/>
              </a:buClr>
              <a:buSzPct val="55000"/>
              <a:buFont typeface="Wingdings" pitchFamily="2" charset="2"/>
              <a:buChar char="n"/>
            </a:pPr>
            <a:r>
              <a:rPr lang="en-GB" sz="2400" dirty="0">
                <a:effectLst/>
              </a:rPr>
              <a:t>Devise viable mitigating actions for any residual risks</a:t>
            </a:r>
          </a:p>
          <a:p>
            <a:pPr marL="342900" lvl="1" indent="-342900" eaLnBrk="1" hangingPunct="1">
              <a:buClr>
                <a:schemeClr val="accent1"/>
              </a:buClr>
              <a:buSzPct val="55000"/>
              <a:buFont typeface="Wingdings" pitchFamily="2" charset="2"/>
              <a:buChar char="n"/>
            </a:pPr>
            <a:r>
              <a:rPr lang="en-GB" sz="2400" dirty="0">
                <a:effectLst/>
              </a:rPr>
              <a:t>Populate risk register level by level</a:t>
            </a:r>
          </a:p>
          <a:p>
            <a:pPr marL="342900" lvl="1" indent="-342900" eaLnBrk="1" hangingPunct="1">
              <a:buClr>
                <a:schemeClr val="accent1"/>
              </a:buClr>
              <a:buSzPct val="55000"/>
              <a:buFont typeface="Wingdings" pitchFamily="2" charset="2"/>
              <a:buChar char="n"/>
            </a:pPr>
            <a:r>
              <a:rPr lang="en-GB" sz="2400" dirty="0">
                <a:effectLst/>
              </a:rPr>
              <a:t>Monitor mitigating action plan implementation</a:t>
            </a:r>
            <a:endParaRPr lang="en-GB" sz="2000" dirty="0">
              <a:effectLst/>
            </a:endParaRPr>
          </a:p>
          <a:p>
            <a:pPr marL="342900" lvl="1" indent="-342900" eaLnBrk="1" hangingPunct="1">
              <a:buClr>
                <a:schemeClr val="accent1"/>
              </a:buClr>
              <a:buSzPct val="55000"/>
              <a:buFont typeface="Wingdings" pitchFamily="2" charset="2"/>
              <a:buChar char="n"/>
            </a:pPr>
            <a:endParaRPr lang="en-GB" sz="2400" dirty="0">
              <a:effectLst/>
            </a:endParaRPr>
          </a:p>
          <a:p>
            <a:pPr marL="342900" lvl="1" indent="-342900" eaLnBrk="1" hangingPunct="1">
              <a:buClr>
                <a:schemeClr val="accent1"/>
              </a:buClr>
              <a:buFont typeface="Wingdings" pitchFamily="2" charset="2"/>
              <a:buChar char="§"/>
            </a:pPr>
            <a:endParaRPr lang="en-GB" sz="2400" dirty="0">
              <a:effectLst/>
            </a:endParaRPr>
          </a:p>
          <a:p>
            <a:pPr marL="742950" lvl="2" indent="-342900" eaLnBrk="1" hangingPunct="1">
              <a:buClr>
                <a:schemeClr val="accent1"/>
              </a:buClr>
              <a:buFontTx/>
              <a:buNone/>
            </a:pPr>
            <a:endParaRPr lang="en-GB" sz="2400" dirty="0">
              <a:effectLst/>
            </a:endParaRPr>
          </a:p>
          <a:p>
            <a:pPr marL="342900" lvl="1" indent="-342900" eaLnBrk="1" hangingPunct="1">
              <a:buClr>
                <a:schemeClr val="accent1"/>
              </a:buClr>
              <a:buSzPct val="70000"/>
              <a:buFont typeface="Wingdings" pitchFamily="2" charset="2"/>
              <a:buChar char="n"/>
            </a:pPr>
            <a:endParaRPr lang="en-GB" sz="2400" dirty="0">
              <a:effectLst/>
            </a:endParaRPr>
          </a:p>
          <a:p>
            <a:pPr eaLnBrk="1" hangingPunct="1">
              <a:buFont typeface="Wingdings" pitchFamily="2" charset="2"/>
              <a:buNone/>
            </a:pPr>
            <a:endParaRPr lang="en-GB" sz="2400" dirty="0">
              <a:effectLst/>
            </a:endParaRPr>
          </a:p>
          <a:p>
            <a:pPr eaLnBrk="1" hangingPunct="1">
              <a:buFont typeface="Wingdings" pitchFamily="2" charset="2"/>
              <a:buNone/>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1205754"/>
      </p:ext>
    </p:extLst>
  </p:cSld>
  <p:clrMapOvr>
    <a:masterClrMapping/>
  </p:clrMapOvr>
  <p:transition>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a:xfrm>
            <a:off x="407193" y="136318"/>
            <a:ext cx="7996238" cy="458587"/>
          </a:xfrm>
        </p:spPr>
        <p:txBody>
          <a:bodyPr/>
          <a:lstStyle/>
          <a:p>
            <a:pPr indent="0" algn="ctr" eaLnBrk="1" hangingPunct="1"/>
            <a:r>
              <a:rPr lang="en-US" sz="2800" b="1" dirty="0"/>
              <a:t>Organisation-wide strategic risk assessment</a:t>
            </a:r>
            <a:endParaRPr lang="en-GB" sz="2800" b="1" i="1" dirty="0"/>
          </a:p>
        </p:txBody>
      </p:sp>
      <p:sp>
        <p:nvSpPr>
          <p:cNvPr id="52227" name="Content Placeholder 2"/>
          <p:cNvSpPr>
            <a:spLocks noGrp="1"/>
          </p:cNvSpPr>
          <p:nvPr>
            <p:ph idx="4294967295"/>
          </p:nvPr>
        </p:nvSpPr>
        <p:spPr>
          <a:xfrm>
            <a:off x="323528" y="836712"/>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Facilitated annually by Central ERM, completed with assistance of the Executive </a:t>
            </a:r>
          </a:p>
          <a:p>
            <a:pPr marL="342900" lvl="1" indent="-342900" eaLnBrk="1" hangingPunct="1">
              <a:buClr>
                <a:schemeClr val="accent1"/>
              </a:buClr>
              <a:buSzPct val="55000"/>
              <a:buFont typeface="Wingdings" pitchFamily="2" charset="2"/>
              <a:buChar char="n"/>
            </a:pPr>
            <a:r>
              <a:rPr lang="en-GB" sz="2400" dirty="0">
                <a:effectLst/>
              </a:rPr>
              <a:t>Highest level of risk assessment in the Organisation</a:t>
            </a:r>
          </a:p>
          <a:p>
            <a:pPr marL="342900" lvl="1" indent="-342900" eaLnBrk="1" hangingPunct="1">
              <a:buClr>
                <a:schemeClr val="accent1"/>
              </a:buClr>
              <a:buSzPct val="55000"/>
              <a:buFont typeface="Wingdings" pitchFamily="2" charset="2"/>
              <a:buChar char="n"/>
            </a:pPr>
            <a:r>
              <a:rPr lang="en-GB" sz="2400" dirty="0">
                <a:effectLst/>
              </a:rPr>
              <a:t>Integrated with Organisation’s strategic management process</a:t>
            </a:r>
          </a:p>
          <a:p>
            <a:pPr marL="342900" lvl="1" indent="-342900" eaLnBrk="1" hangingPunct="1">
              <a:buClr>
                <a:schemeClr val="accent1"/>
              </a:buClr>
              <a:buSzPct val="55000"/>
              <a:buFont typeface="Wingdings" pitchFamily="2" charset="2"/>
              <a:buChar char="n"/>
            </a:pPr>
            <a:r>
              <a:rPr lang="en-GB" sz="2400" dirty="0">
                <a:effectLst/>
              </a:rPr>
              <a:t>Results in an Overall Organisation-wide Strategic Risk Profile </a:t>
            </a:r>
          </a:p>
          <a:p>
            <a:pPr marL="342900" lvl="1" indent="-342900" eaLnBrk="1" hangingPunct="1">
              <a:buClr>
                <a:schemeClr val="accent1"/>
              </a:buClr>
              <a:buSzPct val="55000"/>
              <a:buFont typeface="Wingdings" pitchFamily="2" charset="2"/>
              <a:buChar char="n"/>
            </a:pPr>
            <a:r>
              <a:rPr lang="en-GB" sz="2400" dirty="0">
                <a:effectLst/>
              </a:rPr>
              <a:t>Key risks of the Bank are determined during this process</a:t>
            </a:r>
          </a:p>
          <a:p>
            <a:pPr marL="342900" lvl="1" indent="-342900" eaLnBrk="1" hangingPunct="1">
              <a:buClr>
                <a:schemeClr val="accent1"/>
              </a:buClr>
              <a:buSzPct val="55000"/>
              <a:buFont typeface="Wingdings" pitchFamily="2" charset="2"/>
              <a:buChar char="n"/>
            </a:pPr>
            <a:r>
              <a:rPr lang="en-GB" sz="2400" dirty="0">
                <a:effectLst/>
              </a:rPr>
              <a:t>Results are reported to RMC and BRC </a:t>
            </a:r>
            <a:r>
              <a:rPr lang="en-GB" sz="2400" i="1" dirty="0">
                <a:effectLst/>
              </a:rPr>
              <a:t>(Organisation-wide Strategic Risk Report)</a:t>
            </a:r>
          </a:p>
          <a:p>
            <a:pPr marL="342900" lvl="1" indent="-342900" eaLnBrk="1" hangingPunct="1">
              <a:buClr>
                <a:schemeClr val="accent1"/>
              </a:buClr>
              <a:buSzPct val="55000"/>
              <a:buFont typeface="Wingdings" pitchFamily="2" charset="2"/>
              <a:buChar char="n"/>
            </a:pPr>
            <a:r>
              <a:rPr lang="en-GB" sz="2400" dirty="0">
                <a:effectLst/>
              </a:rPr>
              <a:t>Action plan implementation status reported bi-annually to RMC and BRC</a:t>
            </a:r>
            <a:endParaRPr lang="en-GB" sz="2000" dirty="0">
              <a:effectLst/>
            </a:endParaRPr>
          </a:p>
          <a:p>
            <a:pPr marL="342900" lvl="1" indent="-342900" eaLnBrk="1" hangingPunct="1">
              <a:buClr>
                <a:schemeClr val="accent1"/>
              </a:buClr>
              <a:buSzPct val="55000"/>
              <a:buFont typeface="Wingdings" pitchFamily="2" charset="2"/>
              <a:buChar char="n"/>
            </a:pPr>
            <a:endParaRPr lang="en-GB" sz="2400" dirty="0">
              <a:effectLst/>
            </a:endParaRPr>
          </a:p>
          <a:p>
            <a:pPr marL="342900" lvl="1" indent="-342900" eaLnBrk="1" hangingPunct="1">
              <a:buClr>
                <a:schemeClr val="accent1"/>
              </a:buClr>
              <a:buFont typeface="Wingdings" pitchFamily="2" charset="2"/>
              <a:buChar char="§"/>
            </a:pPr>
            <a:endParaRPr lang="en-GB" sz="2400" dirty="0">
              <a:effectLst/>
            </a:endParaRPr>
          </a:p>
          <a:p>
            <a:pPr marL="742950" lvl="2" indent="-342900" eaLnBrk="1" hangingPunct="1">
              <a:buClr>
                <a:schemeClr val="accent1"/>
              </a:buClr>
              <a:buFontTx/>
              <a:buNone/>
            </a:pPr>
            <a:endParaRPr lang="en-GB" sz="2400" dirty="0">
              <a:effectLst/>
            </a:endParaRPr>
          </a:p>
          <a:p>
            <a:pPr marL="342900" lvl="1" indent="-342900" eaLnBrk="1" hangingPunct="1">
              <a:buClr>
                <a:schemeClr val="accent1"/>
              </a:buClr>
              <a:buSzPct val="70000"/>
              <a:buFont typeface="Wingdings" pitchFamily="2" charset="2"/>
              <a:buChar char="n"/>
            </a:pPr>
            <a:endParaRPr lang="en-GB" sz="2400" dirty="0">
              <a:effectLst/>
            </a:endParaRPr>
          </a:p>
          <a:p>
            <a:pPr eaLnBrk="1" hangingPunct="1">
              <a:buFont typeface="Wingdings" pitchFamily="2" charset="2"/>
              <a:buNone/>
            </a:pPr>
            <a:endParaRPr lang="en-GB" sz="2400" dirty="0">
              <a:effectLst/>
            </a:endParaRPr>
          </a:p>
          <a:p>
            <a:pPr eaLnBrk="1" hangingPunct="1">
              <a:buFont typeface="Wingdings" pitchFamily="2" charset="2"/>
              <a:buNone/>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8370572"/>
      </p:ext>
    </p:extLst>
  </p:cSld>
  <p:clrMapOvr>
    <a:masterClrMapping/>
  </p:clrMapOvr>
  <p:transition>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idx="4294967295"/>
          </p:nvPr>
        </p:nvSpPr>
        <p:spPr>
          <a:xfrm>
            <a:off x="419769" y="136318"/>
            <a:ext cx="7996238" cy="458587"/>
          </a:xfrm>
        </p:spPr>
        <p:txBody>
          <a:bodyPr/>
          <a:lstStyle/>
          <a:p>
            <a:pPr indent="0" algn="ctr" eaLnBrk="1" hangingPunct="1"/>
            <a:r>
              <a:rPr lang="en-US" sz="2800" b="1" dirty="0"/>
              <a:t>Departmental strategic risk assessment</a:t>
            </a:r>
            <a:endParaRPr lang="en-GB" sz="2800" b="1" i="1" dirty="0"/>
          </a:p>
        </p:txBody>
      </p:sp>
      <p:sp>
        <p:nvSpPr>
          <p:cNvPr id="53251" name="Content Placeholder 2"/>
          <p:cNvSpPr>
            <a:spLocks noGrp="1"/>
          </p:cNvSpPr>
          <p:nvPr>
            <p:ph idx="4294967295"/>
          </p:nvPr>
        </p:nvSpPr>
        <p:spPr>
          <a:xfrm>
            <a:off x="251520" y="836712"/>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Central ERM to facilitate a process annually </a:t>
            </a:r>
          </a:p>
          <a:p>
            <a:pPr marL="742950" lvl="2" indent="-342900" eaLnBrk="1" hangingPunct="1">
              <a:buClr>
                <a:schemeClr val="accent1"/>
              </a:buClr>
              <a:buSzPct val="55000"/>
              <a:buFont typeface="Wingdings" pitchFamily="2" charset="2"/>
              <a:buChar char="n"/>
            </a:pPr>
            <a:r>
              <a:rPr lang="en-GB" sz="2000" dirty="0">
                <a:effectLst/>
              </a:rPr>
              <a:t>involves all HODs and their management teams </a:t>
            </a:r>
          </a:p>
          <a:p>
            <a:pPr marL="742950" lvl="2" indent="-342900" eaLnBrk="1" hangingPunct="1">
              <a:buClr>
                <a:schemeClr val="accent1"/>
              </a:buClr>
              <a:buSzPct val="55000"/>
              <a:buFont typeface="Wingdings" pitchFamily="2" charset="2"/>
              <a:buChar char="n"/>
            </a:pPr>
            <a:r>
              <a:rPr lang="en-GB" sz="2000" dirty="0">
                <a:effectLst/>
              </a:rPr>
              <a:t>typically could take two full days per department, plus</a:t>
            </a:r>
          </a:p>
          <a:p>
            <a:pPr marL="742950" lvl="2" indent="-342900" eaLnBrk="1" hangingPunct="1">
              <a:buClr>
                <a:schemeClr val="accent1"/>
              </a:buClr>
              <a:buSzPct val="55000"/>
              <a:buFont typeface="Wingdings" pitchFamily="2" charset="2"/>
              <a:buChar char="n"/>
            </a:pPr>
            <a:r>
              <a:rPr lang="en-GB" sz="2000" dirty="0">
                <a:effectLst/>
              </a:rPr>
              <a:t>other work sessions with subject matter experts</a:t>
            </a:r>
          </a:p>
          <a:p>
            <a:pPr marL="342900" lvl="1" indent="-342900" eaLnBrk="1" hangingPunct="1">
              <a:buClr>
                <a:schemeClr val="accent1"/>
              </a:buClr>
              <a:buSzPct val="55000"/>
              <a:buFont typeface="Wingdings" pitchFamily="2" charset="2"/>
              <a:buChar char="n"/>
            </a:pPr>
            <a:r>
              <a:rPr lang="en-GB" sz="2400" dirty="0">
                <a:effectLst/>
              </a:rPr>
              <a:t>Integrated with departmental strategic management process</a:t>
            </a:r>
          </a:p>
          <a:p>
            <a:pPr marL="342900" lvl="1" indent="-342900" eaLnBrk="1" hangingPunct="1">
              <a:buClr>
                <a:schemeClr val="accent1"/>
              </a:buClr>
              <a:buSzPct val="55000"/>
              <a:buFont typeface="Wingdings" pitchFamily="2" charset="2"/>
              <a:buChar char="n"/>
            </a:pPr>
            <a:r>
              <a:rPr lang="en-GB" sz="2400" dirty="0">
                <a:effectLst/>
              </a:rPr>
              <a:t>Results in Overall Departmental Strategic Risk Profile </a:t>
            </a:r>
          </a:p>
          <a:p>
            <a:pPr marL="342900" lvl="1" indent="-342900" eaLnBrk="1" hangingPunct="1">
              <a:buClr>
                <a:schemeClr val="accent1"/>
              </a:buClr>
              <a:buSzPct val="55000"/>
              <a:buFont typeface="Wingdings" pitchFamily="2" charset="2"/>
              <a:buChar char="n"/>
            </a:pPr>
            <a:r>
              <a:rPr lang="en-GB" sz="2400" dirty="0">
                <a:effectLst/>
              </a:rPr>
              <a:t>Some key risks of the Organisation are also determined during this process</a:t>
            </a:r>
          </a:p>
          <a:p>
            <a:pPr marL="342900" lvl="1" indent="-342900" eaLnBrk="1" hangingPunct="1">
              <a:buClr>
                <a:schemeClr val="accent1"/>
              </a:buClr>
              <a:buSzPct val="55000"/>
              <a:buFont typeface="Wingdings" pitchFamily="2" charset="2"/>
              <a:buChar char="n"/>
            </a:pPr>
            <a:r>
              <a:rPr lang="en-GB" sz="2400" dirty="0">
                <a:effectLst/>
              </a:rPr>
              <a:t>Results are reported to RMC and BRC </a:t>
            </a:r>
            <a:r>
              <a:rPr lang="en-GB" sz="2400" i="1" dirty="0">
                <a:effectLst/>
              </a:rPr>
              <a:t>(Departmental Strategic Risk Report)</a:t>
            </a:r>
          </a:p>
          <a:p>
            <a:pPr marL="342900" lvl="1" indent="-342900" eaLnBrk="1" hangingPunct="1">
              <a:buClr>
                <a:schemeClr val="accent1"/>
              </a:buClr>
              <a:buSzPct val="55000"/>
              <a:buFont typeface="Wingdings" pitchFamily="2" charset="2"/>
              <a:buChar char="n"/>
            </a:pPr>
            <a:r>
              <a:rPr lang="en-GB" sz="2400" dirty="0">
                <a:effectLst/>
              </a:rPr>
              <a:t>Action plan implementation status reported bi-annually to RMC and BRC</a:t>
            </a:r>
          </a:p>
          <a:p>
            <a:pPr marL="342900" lvl="1" indent="-342900" eaLnBrk="1" hangingPunct="1">
              <a:buClr>
                <a:schemeClr val="accent1"/>
              </a:buClr>
              <a:buFont typeface="Wingdings" pitchFamily="2" charset="2"/>
              <a:buChar char="§"/>
            </a:pPr>
            <a:endParaRPr lang="en-GB" sz="2400" dirty="0">
              <a:effectLst/>
            </a:endParaRPr>
          </a:p>
          <a:p>
            <a:pPr marL="742950" lvl="2" indent="-342900" eaLnBrk="1" hangingPunct="1">
              <a:buClr>
                <a:schemeClr val="accent1"/>
              </a:buClr>
              <a:buFontTx/>
              <a:buNone/>
            </a:pPr>
            <a:endParaRPr lang="en-GB" sz="2400" dirty="0">
              <a:effectLst/>
            </a:endParaRPr>
          </a:p>
          <a:p>
            <a:pPr marL="342900" lvl="1" indent="-342900" eaLnBrk="1" hangingPunct="1">
              <a:buClr>
                <a:schemeClr val="accent1"/>
              </a:buClr>
              <a:buSzPct val="70000"/>
              <a:buFont typeface="Wingdings" pitchFamily="2" charset="2"/>
              <a:buChar char="n"/>
            </a:pPr>
            <a:endParaRPr lang="en-GB" sz="2400" dirty="0">
              <a:effectLst/>
            </a:endParaRPr>
          </a:p>
          <a:p>
            <a:pPr eaLnBrk="1" hangingPunct="1">
              <a:buFont typeface="Wingdings" pitchFamily="2" charset="2"/>
              <a:buNone/>
            </a:pPr>
            <a:endParaRPr lang="en-GB" sz="2400" dirty="0">
              <a:effectLst/>
            </a:endParaRPr>
          </a:p>
          <a:p>
            <a:pPr eaLnBrk="1" hangingPunct="1">
              <a:buFont typeface="Wingdings" pitchFamily="2" charset="2"/>
              <a:buNone/>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9647358"/>
      </p:ext>
    </p:extLst>
  </p:cSld>
  <p:clrMapOvr>
    <a:masterClrMapping/>
  </p:clrMapOvr>
  <p:transition>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idx="4294967295"/>
          </p:nvPr>
        </p:nvSpPr>
        <p:spPr>
          <a:xfrm>
            <a:off x="404852" y="136318"/>
            <a:ext cx="7996238" cy="458587"/>
          </a:xfrm>
        </p:spPr>
        <p:txBody>
          <a:bodyPr/>
          <a:lstStyle/>
          <a:p>
            <a:pPr indent="0" algn="ctr" eaLnBrk="1" hangingPunct="1"/>
            <a:r>
              <a:rPr lang="en-US" sz="2800" b="1" dirty="0"/>
              <a:t>Departmental operational risk assessment</a:t>
            </a:r>
            <a:endParaRPr lang="en-GB" sz="2800" b="1" i="1" dirty="0"/>
          </a:p>
        </p:txBody>
      </p:sp>
      <p:sp>
        <p:nvSpPr>
          <p:cNvPr id="53251" name="Content Placeholder 2"/>
          <p:cNvSpPr>
            <a:spLocks noGrp="1"/>
          </p:cNvSpPr>
          <p:nvPr>
            <p:ph idx="4294967295"/>
          </p:nvPr>
        </p:nvSpPr>
        <p:spPr>
          <a:xfrm>
            <a:off x="323528" y="836712"/>
            <a:ext cx="8225036"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It may be necessary for the Central ERM to also facilitate more detailed risk assessments at departmental operational level</a:t>
            </a:r>
          </a:p>
          <a:p>
            <a:pPr marL="342900" lvl="1" indent="-342900" eaLnBrk="1" hangingPunct="1">
              <a:buClr>
                <a:schemeClr val="accent1"/>
              </a:buClr>
              <a:buSzPct val="55000"/>
              <a:buFont typeface="Wingdings" pitchFamily="2" charset="2"/>
              <a:buChar char="n"/>
            </a:pPr>
            <a:r>
              <a:rPr lang="en-GB" sz="2400" dirty="0">
                <a:effectLst/>
              </a:rPr>
              <a:t>Limitations on resources may require a “Train the trainer” approach, whereby Risk Coordinators in the Departments actually facilitate the workshops and the Central ERM function provides the approach, assistance and quality assurance</a:t>
            </a:r>
          </a:p>
          <a:p>
            <a:pPr marL="342900" lvl="1" indent="-342900" eaLnBrk="1" hangingPunct="1">
              <a:buClr>
                <a:schemeClr val="accent1"/>
              </a:buClr>
              <a:buSzPct val="55000"/>
              <a:buFont typeface="Wingdings" pitchFamily="2" charset="2"/>
              <a:buChar char="n"/>
            </a:pPr>
            <a:r>
              <a:rPr lang="en-GB" sz="2400" dirty="0">
                <a:effectLst/>
              </a:rPr>
              <a:t>Regular workshops based on facilitated self-assessments may be of great benefit to management</a:t>
            </a:r>
          </a:p>
          <a:p>
            <a:pPr marL="342900" lvl="1" indent="-342900" eaLnBrk="1" hangingPunct="1">
              <a:buClr>
                <a:schemeClr val="accent1"/>
              </a:buClr>
              <a:buSzPct val="55000"/>
              <a:buFont typeface="Wingdings" pitchFamily="2" charset="2"/>
              <a:buChar char="n"/>
            </a:pPr>
            <a:r>
              <a:rPr lang="en-GB" sz="2400" dirty="0">
                <a:effectLst/>
              </a:rPr>
              <a:t>High level summarised results, and periodic action plan implementation status reports can be reported to RMC and BRC via Central ERM  </a:t>
            </a:r>
          </a:p>
          <a:p>
            <a:pPr marL="742950" lvl="2" indent="-342900" eaLnBrk="1" hangingPunct="1">
              <a:buClr>
                <a:schemeClr val="accent1"/>
              </a:buClr>
              <a:buFontTx/>
              <a:buNone/>
            </a:pPr>
            <a:endParaRPr lang="en-GB" sz="2400" dirty="0">
              <a:effectLst/>
            </a:endParaRPr>
          </a:p>
          <a:p>
            <a:pPr marL="342900" lvl="1" indent="-342900" eaLnBrk="1" hangingPunct="1">
              <a:buClr>
                <a:schemeClr val="accent1"/>
              </a:buClr>
              <a:buSzPct val="70000"/>
              <a:buFont typeface="Wingdings" pitchFamily="2" charset="2"/>
              <a:buChar char="n"/>
            </a:pPr>
            <a:endParaRPr lang="en-GB" sz="2400" dirty="0">
              <a:effectLst/>
            </a:endParaRPr>
          </a:p>
          <a:p>
            <a:pPr eaLnBrk="1" hangingPunct="1">
              <a:buFont typeface="Wingdings" pitchFamily="2" charset="2"/>
              <a:buNone/>
            </a:pPr>
            <a:endParaRPr lang="en-GB" sz="2400" dirty="0">
              <a:effectLst/>
            </a:endParaRPr>
          </a:p>
          <a:p>
            <a:pPr eaLnBrk="1" hangingPunct="1">
              <a:buFont typeface="Wingdings" pitchFamily="2" charset="2"/>
              <a:buNone/>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3621952"/>
      </p:ext>
    </p:extLst>
  </p:cSld>
  <p:clrMapOvr>
    <a:masterClrMapping/>
  </p:clrMapOvr>
  <p:transition>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96752"/>
            <a:ext cx="6120680" cy="1034129"/>
          </a:xfrm>
        </p:spPr>
        <p:txBody>
          <a:bodyPr/>
          <a:lstStyle/>
          <a:p>
            <a:pPr lvl="1" algn="ctr"/>
            <a:r>
              <a:rPr lang="en-US" sz="3600" b="1" dirty="0"/>
              <a:t>Implement risk reporting to executive and Board</a:t>
            </a:r>
            <a:endParaRPr lang="en-ZA" sz="3600" dirty="0"/>
          </a:p>
        </p:txBody>
      </p:sp>
      <p:pic>
        <p:nvPicPr>
          <p:cNvPr id="4" name="Picture 3" descr="http://t3.gstatic.com/images?q=tbn:ANd9GcQzt7dMLQ2adpjIGz7uQodZLFejcbFZEXEP-VJtcjx560gnFJc_"/>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348880"/>
            <a:ext cx="3888432"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74704"/>
      </p:ext>
    </p:extLst>
  </p:cSld>
  <p:clrMapOvr>
    <a:masterClrMapping/>
  </p:clrMapOvr>
  <p:transition>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a:xfrm>
            <a:off x="395534" y="83879"/>
            <a:ext cx="8280921" cy="824841"/>
          </a:xfrm>
        </p:spPr>
        <p:txBody>
          <a:bodyPr/>
          <a:lstStyle/>
          <a:p>
            <a:pPr marL="0" indent="0" algn="ctr" eaLnBrk="1" hangingPunct="1"/>
            <a:r>
              <a:rPr lang="en-US" sz="2800" b="1" dirty="0"/>
              <a:t>Implement risk reporting to </a:t>
            </a:r>
            <a:br>
              <a:rPr lang="en-US" sz="2800" b="1" dirty="0"/>
            </a:br>
            <a:r>
              <a:rPr lang="en-US" sz="2800" b="1" dirty="0"/>
              <a:t>executive and Board</a:t>
            </a:r>
            <a:endParaRPr lang="en-GB" sz="2800" b="1" i="1" dirty="0"/>
          </a:p>
        </p:txBody>
      </p:sp>
      <p:sp>
        <p:nvSpPr>
          <p:cNvPr id="3" name="Content Placeholder 2"/>
          <p:cNvSpPr>
            <a:spLocks noGrp="1"/>
          </p:cNvSpPr>
          <p:nvPr>
            <p:ph idx="4294967295"/>
          </p:nvPr>
        </p:nvSpPr>
        <p:spPr>
          <a:xfrm>
            <a:off x="323528" y="1143000"/>
            <a:ext cx="8079903" cy="5321300"/>
          </a:xfrm>
        </p:spPr>
        <p:txBody>
          <a:bodyPr/>
          <a:lstStyle/>
          <a:p>
            <a:pPr marL="342900" lvl="1" indent="-342900" eaLnBrk="1" hangingPunct="1">
              <a:buClr>
                <a:schemeClr val="accent1"/>
              </a:buClr>
              <a:buSzPct val="55000"/>
              <a:buFontTx/>
              <a:buNone/>
              <a:defRPr/>
            </a:pPr>
            <a:endParaRPr lang="en-GB" sz="800" dirty="0">
              <a:effectLst/>
            </a:endParaRPr>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95534" y="1268760"/>
            <a:ext cx="8007895" cy="3416320"/>
          </a:xfrm>
          <a:prstGeom prst="rect">
            <a:avLst/>
          </a:prstGeom>
        </p:spPr>
        <p:txBody>
          <a:bodyPr wrap="square">
            <a:spAutoFit/>
          </a:bodyPr>
          <a:lstStyle/>
          <a:p>
            <a:pPr marL="342900" indent="-342900">
              <a:buClr>
                <a:schemeClr val="accent1"/>
              </a:buClr>
              <a:buFont typeface="Wingdings" pitchFamily="2" charset="2"/>
              <a:buChar char="§"/>
            </a:pPr>
            <a:r>
              <a:rPr lang="en-GB" sz="2400" dirty="0"/>
              <a:t>Consolidate, summarise and synthesize risk information</a:t>
            </a:r>
          </a:p>
          <a:p>
            <a:pPr marL="342900" indent="-342900">
              <a:buClr>
                <a:schemeClr val="accent1"/>
              </a:buClr>
              <a:buFont typeface="Wingdings" pitchFamily="2" charset="2"/>
              <a:buChar char="§"/>
            </a:pPr>
            <a:r>
              <a:rPr lang="en-GB" sz="2400" dirty="0"/>
              <a:t>Ensure four quadrants covered</a:t>
            </a:r>
          </a:p>
          <a:p>
            <a:pPr marL="342900" indent="-342900">
              <a:buClr>
                <a:schemeClr val="accent1"/>
              </a:buClr>
              <a:buFont typeface="Wingdings" pitchFamily="2" charset="2"/>
              <a:buChar char="§"/>
            </a:pPr>
            <a:r>
              <a:rPr lang="en-GB" sz="2400" dirty="0"/>
              <a:t>Use tables, graphics and whites spaces</a:t>
            </a:r>
          </a:p>
          <a:p>
            <a:pPr marL="342900" indent="-342900">
              <a:buClr>
                <a:schemeClr val="accent1"/>
              </a:buClr>
              <a:buFont typeface="Wingdings" pitchFamily="2" charset="2"/>
              <a:buChar char="§"/>
            </a:pPr>
            <a:r>
              <a:rPr lang="en-GB" sz="2400" dirty="0"/>
              <a:t>Translate and quantify all types of risk in a single scale</a:t>
            </a:r>
          </a:p>
          <a:p>
            <a:pPr marL="342900" indent="-342900">
              <a:buClr>
                <a:schemeClr val="accent1"/>
              </a:buClr>
              <a:buFont typeface="Wingdings" pitchFamily="2" charset="2"/>
              <a:buChar char="§"/>
            </a:pPr>
            <a:r>
              <a:rPr lang="en-GB" sz="2400" dirty="0"/>
              <a:t>Extract top ten risks</a:t>
            </a:r>
          </a:p>
          <a:p>
            <a:pPr marL="342900" indent="-342900">
              <a:buClr>
                <a:schemeClr val="accent1"/>
              </a:buClr>
              <a:buFont typeface="Wingdings" pitchFamily="2" charset="2"/>
              <a:buChar char="§"/>
            </a:pPr>
            <a:r>
              <a:rPr lang="en-US" sz="2400" dirty="0"/>
              <a:t>Design and implement Board Risk Committee annual work plan</a:t>
            </a:r>
          </a:p>
          <a:p>
            <a:pPr marL="342900" indent="-342900">
              <a:buClr>
                <a:schemeClr val="accent1"/>
              </a:buClr>
              <a:buFont typeface="Wingdings" pitchFamily="2" charset="2"/>
              <a:buChar char="§"/>
            </a:pPr>
            <a:r>
              <a:rPr lang="en-US" sz="2400" dirty="0"/>
              <a:t>Harmonise risk reporting with the annual work plan</a:t>
            </a:r>
            <a:endParaRPr lang="en-ZA" sz="2400" dirty="0"/>
          </a:p>
        </p:txBody>
      </p:sp>
    </p:spTree>
    <p:extLst>
      <p:ext uri="{BB962C8B-B14F-4D97-AF65-F5344CB8AC3E}">
        <p14:creationId xmlns:p14="http://schemas.microsoft.com/office/powerpoint/2010/main" val="570357334"/>
      </p:ext>
    </p:extLst>
  </p:cSld>
  <p:clrMapOvr>
    <a:masterClrMapping/>
  </p:clrMapOvr>
  <p:transition>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44708046"/>
              </p:ext>
            </p:extLst>
          </p:nvPr>
        </p:nvGraphicFramePr>
        <p:xfrm>
          <a:off x="881744" y="1124744"/>
          <a:ext cx="7362664" cy="5286886"/>
        </p:xfrm>
        <a:graphic>
          <a:graphicData uri="http://schemas.openxmlformats.org/drawingml/2006/table">
            <a:tbl>
              <a:tblPr firstRow="1" firstCol="1" bandRow="1">
                <a:tableStyleId>{5C22544A-7EE6-4342-B048-85BDC9FD1C3A}</a:tableStyleId>
              </a:tblPr>
              <a:tblGrid>
                <a:gridCol w="4989041">
                  <a:extLst>
                    <a:ext uri="{9D8B030D-6E8A-4147-A177-3AD203B41FA5}">
                      <a16:colId xmlns:a16="http://schemas.microsoft.com/office/drawing/2014/main" val="20000"/>
                    </a:ext>
                  </a:extLst>
                </a:gridCol>
                <a:gridCol w="915684">
                  <a:extLst>
                    <a:ext uri="{9D8B030D-6E8A-4147-A177-3AD203B41FA5}">
                      <a16:colId xmlns:a16="http://schemas.microsoft.com/office/drawing/2014/main" val="20001"/>
                    </a:ext>
                  </a:extLst>
                </a:gridCol>
                <a:gridCol w="481015">
                  <a:extLst>
                    <a:ext uri="{9D8B030D-6E8A-4147-A177-3AD203B41FA5}">
                      <a16:colId xmlns:a16="http://schemas.microsoft.com/office/drawing/2014/main" val="20002"/>
                    </a:ext>
                  </a:extLst>
                </a:gridCol>
                <a:gridCol w="488462">
                  <a:extLst>
                    <a:ext uri="{9D8B030D-6E8A-4147-A177-3AD203B41FA5}">
                      <a16:colId xmlns:a16="http://schemas.microsoft.com/office/drawing/2014/main" val="20003"/>
                    </a:ext>
                  </a:extLst>
                </a:gridCol>
                <a:gridCol w="488462">
                  <a:extLst>
                    <a:ext uri="{9D8B030D-6E8A-4147-A177-3AD203B41FA5}">
                      <a16:colId xmlns:a16="http://schemas.microsoft.com/office/drawing/2014/main" val="20004"/>
                    </a:ext>
                  </a:extLst>
                </a:gridCol>
              </a:tblGrid>
              <a:tr h="208295">
                <a:tc rowSpan="2">
                  <a:txBody>
                    <a:bodyPr/>
                    <a:lstStyle/>
                    <a:p>
                      <a:pPr algn="ctr">
                        <a:spcAft>
                          <a:spcPts val="0"/>
                        </a:spcAft>
                      </a:pPr>
                      <a:r>
                        <a:rPr lang="en-GB" sz="1200" dirty="0">
                          <a:solidFill>
                            <a:srgbClr val="FFFFFF"/>
                          </a:solidFill>
                          <a:effectLst/>
                        </a:rPr>
                        <a:t>Agenda item</a:t>
                      </a:r>
                      <a:endParaRPr lang="en-ZA" sz="1200" dirty="0">
                        <a:solidFill>
                          <a:srgbClr val="FFFFFF"/>
                        </a:solidFill>
                        <a:effectLst/>
                        <a:latin typeface="Univers"/>
                        <a:ea typeface="Times New Roman"/>
                        <a:cs typeface="Times New Roman"/>
                      </a:endParaRPr>
                    </a:p>
                  </a:txBody>
                  <a:tcPr marL="57090" marR="57090" marT="0" marB="0" anchor="ctr"/>
                </a:tc>
                <a:tc rowSpan="2">
                  <a:txBody>
                    <a:bodyPr/>
                    <a:lstStyle/>
                    <a:p>
                      <a:pPr algn="ctr">
                        <a:spcAft>
                          <a:spcPts val="0"/>
                        </a:spcAft>
                      </a:pPr>
                      <a:r>
                        <a:rPr lang="en-GB" sz="1200" dirty="0">
                          <a:solidFill>
                            <a:srgbClr val="FFFFFF"/>
                          </a:solidFill>
                          <a:effectLst/>
                        </a:rPr>
                        <a:t>ToR</a:t>
                      </a:r>
                      <a:endParaRPr lang="en-ZA" sz="1200" dirty="0">
                        <a:solidFill>
                          <a:srgbClr val="FFFFFF"/>
                        </a:solidFill>
                        <a:effectLst/>
                      </a:endParaRPr>
                    </a:p>
                    <a:p>
                      <a:pPr algn="ctr">
                        <a:spcAft>
                          <a:spcPts val="0"/>
                        </a:spcAft>
                      </a:pPr>
                      <a:r>
                        <a:rPr lang="en-GB" sz="1200" dirty="0">
                          <a:solidFill>
                            <a:srgbClr val="FFFFFF"/>
                          </a:solidFill>
                          <a:effectLst/>
                        </a:rPr>
                        <a:t>reference</a:t>
                      </a:r>
                      <a:endParaRPr lang="en-ZA" sz="1200" dirty="0">
                        <a:solidFill>
                          <a:srgbClr val="FFFFFF"/>
                        </a:solidFill>
                        <a:effectLst/>
                        <a:latin typeface="Univers"/>
                        <a:ea typeface="Times New Roman"/>
                        <a:cs typeface="Times New Roman"/>
                      </a:endParaRPr>
                    </a:p>
                  </a:txBody>
                  <a:tcPr marL="57090" marR="57090" marT="0" marB="0"/>
                </a:tc>
                <a:tc gridSpan="3">
                  <a:txBody>
                    <a:bodyPr/>
                    <a:lstStyle/>
                    <a:p>
                      <a:pPr algn="ctr">
                        <a:spcAft>
                          <a:spcPts val="0"/>
                        </a:spcAft>
                      </a:pPr>
                      <a:r>
                        <a:rPr lang="en-GB" sz="1200" dirty="0">
                          <a:solidFill>
                            <a:srgbClr val="FFFFFF"/>
                          </a:solidFill>
                          <a:effectLst/>
                        </a:rPr>
                        <a:t>Meeting</a:t>
                      </a:r>
                      <a:endParaRPr lang="en-ZA" sz="1200" dirty="0">
                        <a:solidFill>
                          <a:srgbClr val="FFFFFF"/>
                        </a:solidFill>
                        <a:effectLst/>
                        <a:latin typeface="Univers"/>
                        <a:ea typeface="Times New Roman"/>
                        <a:cs typeface="Times New Roman"/>
                      </a:endParaRPr>
                    </a:p>
                  </a:txBody>
                  <a:tcPr marL="57090" marR="57090" marT="0" marB="0"/>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0"/>
                  </a:ext>
                </a:extLst>
              </a:tr>
              <a:tr h="179229">
                <a:tc vMerge="1">
                  <a:txBody>
                    <a:bodyPr/>
                    <a:lstStyle/>
                    <a:p>
                      <a:endParaRPr lang="en-ZA"/>
                    </a:p>
                  </a:txBody>
                  <a:tcPr/>
                </a:tc>
                <a:tc vMerge="1">
                  <a:txBody>
                    <a:bodyPr/>
                    <a:lstStyle/>
                    <a:p>
                      <a:endParaRPr lang="en-ZA"/>
                    </a:p>
                  </a:txBody>
                  <a:tcPr/>
                </a:tc>
                <a:tc>
                  <a:txBody>
                    <a:bodyPr/>
                    <a:lstStyle/>
                    <a:p>
                      <a:pPr algn="ctr">
                        <a:spcAft>
                          <a:spcPts val="0"/>
                        </a:spcAft>
                      </a:pPr>
                      <a:r>
                        <a:rPr lang="en-GB" sz="1000" b="1" dirty="0">
                          <a:solidFill>
                            <a:schemeClr val="accent5">
                              <a:lumMod val="20000"/>
                              <a:lumOff val="80000"/>
                            </a:schemeClr>
                          </a:solidFill>
                          <a:effectLst/>
                        </a:rPr>
                        <a:t>1st</a:t>
                      </a:r>
                      <a:endParaRPr lang="en-ZA" sz="1000" b="1" dirty="0">
                        <a:solidFill>
                          <a:schemeClr val="accent5">
                            <a:lumMod val="20000"/>
                            <a:lumOff val="80000"/>
                          </a:schemeClr>
                        </a:solidFill>
                        <a:effectLst/>
                        <a:latin typeface="Univers"/>
                        <a:ea typeface="Times New Roman"/>
                        <a:cs typeface="Times New Roman"/>
                      </a:endParaRPr>
                    </a:p>
                  </a:txBody>
                  <a:tcPr marL="57090" marR="57090" marT="0" marB="0">
                    <a:solidFill>
                      <a:schemeClr val="accent1"/>
                    </a:solidFill>
                  </a:tcPr>
                </a:tc>
                <a:tc>
                  <a:txBody>
                    <a:bodyPr/>
                    <a:lstStyle/>
                    <a:p>
                      <a:pPr algn="ctr">
                        <a:spcAft>
                          <a:spcPts val="0"/>
                        </a:spcAft>
                      </a:pPr>
                      <a:r>
                        <a:rPr lang="en-GB" sz="1000" b="1" dirty="0">
                          <a:solidFill>
                            <a:schemeClr val="accent5">
                              <a:lumMod val="20000"/>
                              <a:lumOff val="80000"/>
                            </a:schemeClr>
                          </a:solidFill>
                          <a:effectLst/>
                        </a:rPr>
                        <a:t>2nd</a:t>
                      </a:r>
                      <a:endParaRPr lang="en-ZA" sz="1000" b="1" dirty="0">
                        <a:solidFill>
                          <a:schemeClr val="accent5">
                            <a:lumMod val="20000"/>
                            <a:lumOff val="80000"/>
                          </a:schemeClr>
                        </a:solidFill>
                        <a:effectLst/>
                        <a:latin typeface="Univers"/>
                        <a:ea typeface="Times New Roman"/>
                        <a:cs typeface="Times New Roman"/>
                      </a:endParaRPr>
                    </a:p>
                  </a:txBody>
                  <a:tcPr marL="57090" marR="57090" marT="0" marB="0">
                    <a:solidFill>
                      <a:schemeClr val="accent1"/>
                    </a:solidFill>
                  </a:tcPr>
                </a:tc>
                <a:tc>
                  <a:txBody>
                    <a:bodyPr/>
                    <a:lstStyle/>
                    <a:p>
                      <a:pPr algn="ctr">
                        <a:spcAft>
                          <a:spcPts val="0"/>
                        </a:spcAft>
                      </a:pPr>
                      <a:r>
                        <a:rPr lang="en-GB" sz="1000" b="1" dirty="0">
                          <a:solidFill>
                            <a:schemeClr val="accent5">
                              <a:lumMod val="20000"/>
                              <a:lumOff val="80000"/>
                            </a:schemeClr>
                          </a:solidFill>
                          <a:effectLst/>
                        </a:rPr>
                        <a:t>3rd</a:t>
                      </a:r>
                      <a:endParaRPr lang="en-ZA" sz="1000" b="1" dirty="0">
                        <a:solidFill>
                          <a:schemeClr val="accent5">
                            <a:lumMod val="20000"/>
                            <a:lumOff val="80000"/>
                          </a:schemeClr>
                        </a:solidFill>
                        <a:effectLst/>
                        <a:latin typeface="Univers"/>
                        <a:ea typeface="Times New Roman"/>
                        <a:cs typeface="Times New Roman"/>
                      </a:endParaRPr>
                    </a:p>
                  </a:txBody>
                  <a:tcPr marL="57090" marR="57090" marT="0" marB="0">
                    <a:solidFill>
                      <a:schemeClr val="accent1"/>
                    </a:solidFill>
                  </a:tcPr>
                </a:tc>
                <a:extLst>
                  <a:ext uri="{0D108BD9-81ED-4DB2-BD59-A6C34878D82A}">
                    <a16:rowId xmlns:a16="http://schemas.microsoft.com/office/drawing/2014/main" val="10001"/>
                  </a:ext>
                </a:extLst>
              </a:tr>
              <a:tr h="746001">
                <a:tc>
                  <a:txBody>
                    <a:bodyPr/>
                    <a:lstStyle/>
                    <a:p>
                      <a:pPr>
                        <a:spcAft>
                          <a:spcPts val="0"/>
                        </a:spcAft>
                      </a:pPr>
                      <a:r>
                        <a:rPr lang="en-GB" sz="1200" dirty="0">
                          <a:solidFill>
                            <a:schemeClr val="tx1"/>
                          </a:solidFill>
                          <a:effectLst/>
                        </a:rPr>
                        <a:t>Risk reports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5.1.1, 5.1.3, 5.1.4, 5.1.5, 5.1.6, 5.1.7, 5.1.8, 5.1.9, 5.1.11</a:t>
                      </a:r>
                      <a:endParaRPr lang="en-ZA" sz="900" dirty="0">
                        <a:effectLst/>
                        <a:latin typeface="Univers"/>
                        <a:ea typeface="Times New Roman"/>
                        <a:cs typeface="Times New Roman"/>
                      </a:endParaRPr>
                    </a:p>
                  </a:txBody>
                  <a:tcPr marL="57090" marR="57090" marT="0" marB="0"/>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2"/>
                  </a:ext>
                </a:extLst>
              </a:tr>
              <a:tr h="211367">
                <a:tc>
                  <a:txBody>
                    <a:bodyPr/>
                    <a:lstStyle/>
                    <a:p>
                      <a:pPr>
                        <a:spcAft>
                          <a:spcPts val="0"/>
                        </a:spcAft>
                      </a:pPr>
                      <a:r>
                        <a:rPr lang="en-GB" sz="1200" dirty="0">
                          <a:solidFill>
                            <a:schemeClr val="tx1"/>
                          </a:solidFill>
                          <a:effectLst/>
                        </a:rPr>
                        <a:t>Strategic Risk Report - Bank-wide </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3"/>
                  </a:ext>
                </a:extLst>
              </a:tr>
              <a:tr h="211367">
                <a:tc>
                  <a:txBody>
                    <a:bodyPr/>
                    <a:lstStyle/>
                    <a:p>
                      <a:pPr>
                        <a:spcAft>
                          <a:spcPts val="0"/>
                        </a:spcAft>
                      </a:pPr>
                      <a:r>
                        <a:rPr lang="en-GB" sz="1200" dirty="0">
                          <a:solidFill>
                            <a:schemeClr val="tx1"/>
                          </a:solidFill>
                          <a:effectLst/>
                        </a:rPr>
                        <a:t>Strategic Risk Report - Departmental</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4"/>
                  </a:ext>
                </a:extLst>
              </a:tr>
              <a:tr h="211367">
                <a:tc>
                  <a:txBody>
                    <a:bodyPr/>
                    <a:lstStyle/>
                    <a:p>
                      <a:pPr>
                        <a:spcAft>
                          <a:spcPts val="0"/>
                        </a:spcAft>
                      </a:pPr>
                      <a:r>
                        <a:rPr lang="en-GB" sz="1200" dirty="0">
                          <a:solidFill>
                            <a:schemeClr val="tx1"/>
                          </a:solidFill>
                          <a:effectLst/>
                        </a:rPr>
                        <a:t>Reputational Risk Report </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5"/>
                  </a:ext>
                </a:extLst>
              </a:tr>
              <a:tr h="211367">
                <a:tc>
                  <a:txBody>
                    <a:bodyPr/>
                    <a:lstStyle/>
                    <a:p>
                      <a:pPr>
                        <a:spcAft>
                          <a:spcPts val="0"/>
                        </a:spcAft>
                      </a:pPr>
                      <a:r>
                        <a:rPr lang="en-GB" sz="1200" dirty="0">
                          <a:solidFill>
                            <a:schemeClr val="tx1"/>
                          </a:solidFill>
                          <a:effectLst/>
                        </a:rPr>
                        <a:t>Operational risk reports: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6"/>
                  </a:ext>
                </a:extLst>
              </a:tr>
              <a:tr h="211367">
                <a:tc>
                  <a:txBody>
                    <a:bodyPr/>
                    <a:lstStyle/>
                    <a:p>
                      <a:pPr marL="342900" lvl="0" indent="-342900">
                        <a:spcAft>
                          <a:spcPts val="0"/>
                        </a:spcAft>
                        <a:buFont typeface="Symbol"/>
                        <a:buChar char=""/>
                      </a:pPr>
                      <a:r>
                        <a:rPr lang="en-GB" sz="1200" dirty="0">
                          <a:solidFill>
                            <a:schemeClr val="tx1"/>
                          </a:solidFill>
                          <a:effectLst/>
                        </a:rPr>
                        <a:t>Summary in respect of operational risk assessments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7"/>
                  </a:ext>
                </a:extLst>
              </a:tr>
              <a:tr h="211367">
                <a:tc>
                  <a:txBody>
                    <a:bodyPr/>
                    <a:lstStyle/>
                    <a:p>
                      <a:pPr marL="342900" lvl="0" indent="-342900">
                        <a:spcAft>
                          <a:spcPts val="0"/>
                        </a:spcAft>
                        <a:buFont typeface="Symbol"/>
                        <a:buChar char=""/>
                      </a:pPr>
                      <a:r>
                        <a:rPr lang="en-GB" sz="1200" dirty="0">
                          <a:solidFill>
                            <a:schemeClr val="tx1"/>
                          </a:solidFill>
                          <a:effectLst/>
                        </a:rPr>
                        <a:t>Report on OHS risk</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8"/>
                  </a:ext>
                </a:extLst>
              </a:tr>
              <a:tr h="211367">
                <a:tc>
                  <a:txBody>
                    <a:bodyPr/>
                    <a:lstStyle/>
                    <a:p>
                      <a:pPr marL="342900" lvl="0" indent="-342900">
                        <a:spcAft>
                          <a:spcPts val="0"/>
                        </a:spcAft>
                        <a:buFont typeface="Symbol"/>
                        <a:buChar char=""/>
                      </a:pPr>
                      <a:r>
                        <a:rPr lang="en-GB" sz="1200" dirty="0">
                          <a:solidFill>
                            <a:schemeClr val="tx1"/>
                          </a:solidFill>
                          <a:effectLst/>
                        </a:rPr>
                        <a:t>Report on insurance </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09"/>
                  </a:ext>
                </a:extLst>
              </a:tr>
              <a:tr h="211367">
                <a:tc>
                  <a:txBody>
                    <a:bodyPr/>
                    <a:lstStyle/>
                    <a:p>
                      <a:pPr marL="342900" lvl="0" indent="-342900">
                        <a:spcAft>
                          <a:spcPts val="0"/>
                        </a:spcAft>
                        <a:buFont typeface="Symbol"/>
                        <a:buChar char=""/>
                      </a:pPr>
                      <a:r>
                        <a:rPr lang="en-GB" sz="1200" dirty="0">
                          <a:solidFill>
                            <a:schemeClr val="tx1"/>
                          </a:solidFill>
                          <a:effectLst/>
                        </a:rPr>
                        <a:t>Report on information security risk</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0"/>
                  </a:ext>
                </a:extLst>
              </a:tr>
              <a:tr h="211367">
                <a:tc>
                  <a:txBody>
                    <a:bodyPr/>
                    <a:lstStyle/>
                    <a:p>
                      <a:pPr marL="342900" lvl="0" indent="-342900">
                        <a:spcAft>
                          <a:spcPts val="0"/>
                        </a:spcAft>
                        <a:buFont typeface="Symbol"/>
                        <a:buChar char=""/>
                      </a:pPr>
                      <a:r>
                        <a:rPr lang="en-GB" sz="1200" dirty="0">
                          <a:solidFill>
                            <a:schemeClr val="tx1"/>
                          </a:solidFill>
                          <a:effectLst/>
                        </a:rPr>
                        <a:t>Report on business continuity risk </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1"/>
                  </a:ext>
                </a:extLst>
              </a:tr>
              <a:tr h="211367">
                <a:tc>
                  <a:txBody>
                    <a:bodyPr/>
                    <a:lstStyle/>
                    <a:p>
                      <a:pPr>
                        <a:spcAft>
                          <a:spcPts val="0"/>
                        </a:spcAft>
                      </a:pPr>
                      <a:r>
                        <a:rPr lang="en-GB" sz="1200" dirty="0">
                          <a:solidFill>
                            <a:schemeClr val="tx1"/>
                          </a:solidFill>
                          <a:effectLst/>
                        </a:rPr>
                        <a:t>Financial Risk Report </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2"/>
                  </a:ext>
                </a:extLst>
              </a:tr>
              <a:tr h="211367">
                <a:tc>
                  <a:txBody>
                    <a:bodyPr/>
                    <a:lstStyle/>
                    <a:p>
                      <a:pPr>
                        <a:spcAft>
                          <a:spcPts val="0"/>
                        </a:spcAft>
                      </a:pPr>
                      <a:r>
                        <a:rPr lang="en-GB" sz="1200" dirty="0">
                          <a:solidFill>
                            <a:schemeClr val="tx1"/>
                          </a:solidFill>
                          <a:effectLst/>
                        </a:rPr>
                        <a:t>Implementation of risk mitigating measures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5.1.7</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3"/>
                  </a:ext>
                </a:extLst>
              </a:tr>
              <a:tr h="446357">
                <a:tc>
                  <a:txBody>
                    <a:bodyPr/>
                    <a:lstStyle/>
                    <a:p>
                      <a:pPr>
                        <a:spcAft>
                          <a:spcPts val="0"/>
                        </a:spcAft>
                      </a:pPr>
                      <a:r>
                        <a:rPr lang="en-GB" sz="1200" dirty="0">
                          <a:solidFill>
                            <a:schemeClr val="tx1"/>
                          </a:solidFill>
                          <a:effectLst/>
                        </a:rPr>
                        <a:t>Report on the status of the implementation of action plans i.r.o. the strategic risk assessment processes (departmental and Bank-wide)</a:t>
                      </a:r>
                      <a:endParaRPr lang="en-ZA" sz="1200" dirty="0">
                        <a:solidFill>
                          <a:schemeClr val="tx1"/>
                        </a:solidFill>
                        <a:effectLst/>
                        <a:latin typeface="Univers"/>
                        <a:ea typeface="Times New Roman"/>
                        <a:cs typeface="Times New Roman"/>
                      </a:endParaRPr>
                    </a:p>
                  </a:txBody>
                  <a:tcPr marL="57090" marR="57090" marT="0" marB="0">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4"/>
                  </a:ext>
                </a:extLst>
              </a:tr>
              <a:tr h="435167">
                <a:tc>
                  <a:txBody>
                    <a:bodyPr/>
                    <a:lstStyle/>
                    <a:p>
                      <a:pPr>
                        <a:spcAft>
                          <a:spcPts val="0"/>
                        </a:spcAft>
                      </a:pPr>
                      <a:r>
                        <a:rPr lang="en-GB" sz="1200" dirty="0">
                          <a:solidFill>
                            <a:schemeClr val="tx1"/>
                          </a:solidFill>
                          <a:effectLst/>
                        </a:rPr>
                        <a:t>Report on the status of the implementation of action plans i.r.o. the operational risk assessment processes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5"/>
                  </a:ext>
                </a:extLst>
              </a:tr>
              <a:tr h="211367">
                <a:tc>
                  <a:txBody>
                    <a:bodyPr/>
                    <a:lstStyle/>
                    <a:p>
                      <a:pPr>
                        <a:spcAft>
                          <a:spcPts val="0"/>
                        </a:spcAft>
                      </a:pPr>
                      <a:r>
                        <a:rPr lang="en-GB" sz="1200" dirty="0">
                          <a:solidFill>
                            <a:schemeClr val="tx1"/>
                          </a:solidFill>
                          <a:effectLst/>
                        </a:rPr>
                        <a:t>Compliance</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5.1.10</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6"/>
                  </a:ext>
                </a:extLst>
              </a:tr>
              <a:tr h="312699">
                <a:tc>
                  <a:txBody>
                    <a:bodyPr/>
                    <a:lstStyle/>
                    <a:p>
                      <a:pPr>
                        <a:spcAft>
                          <a:spcPts val="0"/>
                        </a:spcAft>
                      </a:pPr>
                      <a:r>
                        <a:rPr lang="en-GB" sz="1200" dirty="0">
                          <a:solidFill>
                            <a:schemeClr val="tx1"/>
                          </a:solidFill>
                          <a:effectLst/>
                        </a:rPr>
                        <a:t>Report on compliance</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7"/>
                  </a:ext>
                </a:extLst>
              </a:tr>
              <a:tr h="211367">
                <a:tc>
                  <a:txBody>
                    <a:bodyPr/>
                    <a:lstStyle/>
                    <a:p>
                      <a:pPr>
                        <a:spcAft>
                          <a:spcPts val="0"/>
                        </a:spcAft>
                      </a:pPr>
                      <a:r>
                        <a:rPr lang="en-GB" sz="1200" dirty="0">
                          <a:solidFill>
                            <a:schemeClr val="tx1"/>
                          </a:solidFill>
                          <a:effectLst/>
                        </a:rPr>
                        <a:t>Ethics and social responsibilities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5.2</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8"/>
                  </a:ext>
                </a:extLst>
              </a:tr>
              <a:tr h="211367">
                <a:tc>
                  <a:txBody>
                    <a:bodyPr/>
                    <a:lstStyle/>
                    <a:p>
                      <a:pPr>
                        <a:spcAft>
                          <a:spcPts val="0"/>
                        </a:spcAft>
                      </a:pPr>
                      <a:r>
                        <a:rPr lang="en-GB" sz="1200" dirty="0">
                          <a:solidFill>
                            <a:schemeClr val="tx1"/>
                          </a:solidFill>
                          <a:effectLst/>
                        </a:rPr>
                        <a:t>Reports on ethics and social responsibilities</a:t>
                      </a:r>
                      <a:endParaRPr lang="en-ZA" sz="1200" dirty="0">
                        <a:solidFill>
                          <a:schemeClr val="tx1"/>
                        </a:solidFill>
                        <a:effectLst/>
                        <a:latin typeface="Univers"/>
                        <a:ea typeface="Times New Roman"/>
                        <a:cs typeface="Times New Roman"/>
                      </a:endParaRPr>
                    </a:p>
                  </a:txBody>
                  <a:tcPr marL="57090" marR="57090" marT="0" marB="0" anchor="ctr">
                    <a:solidFill>
                      <a:schemeClr val="bg2">
                        <a:lumMod val="20000"/>
                        <a:lumOff val="80000"/>
                      </a:schemeClr>
                    </a:solidFill>
                  </a:tcP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x</a:t>
                      </a:r>
                      <a:endParaRPr lang="en-ZA" sz="900" dirty="0">
                        <a:effectLst/>
                        <a:latin typeface="Univers"/>
                        <a:ea typeface="Times New Roman"/>
                        <a:cs typeface="Times New Roman"/>
                      </a:endParaRPr>
                    </a:p>
                  </a:txBody>
                  <a:tcPr marL="57090" marR="57090" marT="0" marB="0" anchor="ctr"/>
                </a:tc>
                <a:tc>
                  <a:txBody>
                    <a:bodyPr/>
                    <a:lstStyle/>
                    <a:p>
                      <a:pPr algn="ctr">
                        <a:spcAft>
                          <a:spcPts val="0"/>
                        </a:spcAft>
                      </a:pPr>
                      <a:r>
                        <a:rPr lang="en-GB" sz="900" dirty="0">
                          <a:effectLst/>
                        </a:rPr>
                        <a:t> </a:t>
                      </a:r>
                      <a:endParaRPr lang="en-ZA" sz="900" dirty="0">
                        <a:effectLst/>
                        <a:latin typeface="Univers"/>
                        <a:ea typeface="Times New Roman"/>
                        <a:cs typeface="Times New Roman"/>
                      </a:endParaRPr>
                    </a:p>
                  </a:txBody>
                  <a:tcPr marL="57090" marR="57090" marT="0" marB="0" anchor="ctr"/>
                </a:tc>
                <a:extLst>
                  <a:ext uri="{0D108BD9-81ED-4DB2-BD59-A6C34878D82A}">
                    <a16:rowId xmlns:a16="http://schemas.microsoft.com/office/drawing/2014/main" val="10019"/>
                  </a:ext>
                </a:extLst>
              </a:tr>
            </a:tbl>
          </a:graphicData>
        </a:graphic>
      </p:graphicFrame>
      <p:sp>
        <p:nvSpPr>
          <p:cNvPr id="9" name="Title 1"/>
          <p:cNvSpPr>
            <a:spLocks noGrp="1"/>
          </p:cNvSpPr>
          <p:nvPr>
            <p:ph type="title"/>
          </p:nvPr>
        </p:nvSpPr>
        <p:spPr>
          <a:xfrm>
            <a:off x="881743" y="217714"/>
            <a:ext cx="7336971" cy="851002"/>
          </a:xfrm>
        </p:spPr>
        <p:txBody>
          <a:bodyPr/>
          <a:lstStyle/>
          <a:p>
            <a:pPr algn="ctr"/>
            <a:r>
              <a:rPr lang="en-US" sz="2800" b="1" dirty="0"/>
              <a:t>Typical Annual work programme of a  Board Risk Committee</a:t>
            </a:r>
            <a:endParaRPr lang="en-ZA" sz="2800" b="1" dirty="0"/>
          </a:p>
        </p:txBody>
      </p:sp>
    </p:spTree>
    <p:extLst>
      <p:ext uri="{BB962C8B-B14F-4D97-AF65-F5344CB8AC3E}">
        <p14:creationId xmlns:p14="http://schemas.microsoft.com/office/powerpoint/2010/main" val="286369602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idx="4294967295"/>
          </p:nvPr>
        </p:nvSpPr>
        <p:spPr>
          <a:xfrm>
            <a:off x="395536" y="116632"/>
            <a:ext cx="8442648" cy="720197"/>
          </a:xfrm>
        </p:spPr>
        <p:txBody>
          <a:bodyPr/>
          <a:lstStyle/>
          <a:p>
            <a:pPr indent="0" algn="ctr" eaLnBrk="1" hangingPunct="1"/>
            <a:r>
              <a:rPr lang="en-US" sz="2400" b="1" dirty="0"/>
              <a:t>Understand the Risk Appetite </a:t>
            </a:r>
            <a:br>
              <a:rPr lang="en-US" sz="2400" b="1" dirty="0"/>
            </a:br>
            <a:r>
              <a:rPr lang="en-US" sz="2400" b="1" dirty="0"/>
              <a:t>and Tolerance of the organisation</a:t>
            </a:r>
            <a:endParaRPr lang="en-GB" sz="2400" b="1" i="1" dirty="0"/>
          </a:p>
        </p:txBody>
      </p:sp>
      <p:sp>
        <p:nvSpPr>
          <p:cNvPr id="50179" name="Content Placeholder 2"/>
          <p:cNvSpPr>
            <a:spLocks noGrp="1"/>
          </p:cNvSpPr>
          <p:nvPr>
            <p:ph idx="4294967295"/>
          </p:nvPr>
        </p:nvSpPr>
        <p:spPr>
          <a:xfrm>
            <a:off x="322392" y="1052736"/>
            <a:ext cx="8079903" cy="5688632"/>
          </a:xfrm>
        </p:spPr>
        <p:txBody>
          <a:bodyPr/>
          <a:lstStyle/>
          <a:p>
            <a:pPr marL="0" indent="0" eaLnBrk="1" hangingPunct="1">
              <a:buFont typeface="Wingdings" pitchFamily="2" charset="2"/>
              <a:buNone/>
              <a:defRPr/>
            </a:pPr>
            <a:r>
              <a:rPr lang="en-GB" sz="2400" dirty="0">
                <a:effectLst/>
              </a:rPr>
              <a:t>Central banks are largely risk-averse institutions -</a:t>
            </a:r>
          </a:p>
          <a:p>
            <a:pPr eaLnBrk="1" hangingPunct="1">
              <a:defRPr/>
            </a:pPr>
            <a:r>
              <a:rPr lang="en-GB" sz="2000" dirty="0">
                <a:effectLst/>
              </a:rPr>
              <a:t>disruption to operations or damage to reputation could seriously jeopardise satisfactory fulfilment of roles and responsibilities</a:t>
            </a:r>
          </a:p>
          <a:p>
            <a:pPr eaLnBrk="1" hangingPunct="1">
              <a:defRPr/>
            </a:pPr>
            <a:r>
              <a:rPr lang="en-GB" sz="2000" dirty="0">
                <a:effectLst/>
              </a:rPr>
              <a:t>executive management of central banks are intensely aware of the high performance standards that all stakeholders expect </a:t>
            </a:r>
          </a:p>
          <a:p>
            <a:pPr marL="0" indent="0">
              <a:spcBef>
                <a:spcPts val="0"/>
              </a:spcBef>
              <a:buNone/>
              <a:defRPr/>
            </a:pPr>
            <a:endParaRPr lang="en-US" sz="2400" dirty="0"/>
          </a:p>
          <a:p>
            <a:pPr marL="0" indent="0">
              <a:buNone/>
              <a:defRPr/>
            </a:pPr>
            <a:r>
              <a:rPr lang="en-US" sz="2400" dirty="0"/>
              <a:t>A strong integrated risk management function viewed as an integral part of good corporate governance:</a:t>
            </a:r>
          </a:p>
          <a:p>
            <a:pPr marL="800100" lvl="3" indent="-342900">
              <a:buClr>
                <a:schemeClr val="accent1"/>
              </a:buClr>
              <a:buSzPct val="55000"/>
              <a:buFont typeface="Wingdings" pitchFamily="2" charset="2"/>
              <a:buChar char="n"/>
              <a:defRPr/>
            </a:pPr>
            <a:r>
              <a:rPr lang="en-US" sz="2000" dirty="0">
                <a:solidFill>
                  <a:schemeClr val="tx1"/>
                </a:solidFill>
                <a:effectLst/>
              </a:rPr>
              <a:t>to help the Board carry out its governance oversight role; and</a:t>
            </a:r>
          </a:p>
          <a:p>
            <a:pPr marL="800100" lvl="3" indent="-342900">
              <a:buClr>
                <a:schemeClr val="accent1"/>
              </a:buClr>
              <a:buSzPct val="55000"/>
              <a:buFont typeface="Wingdings" pitchFamily="2" charset="2"/>
              <a:buChar char="n"/>
              <a:defRPr/>
            </a:pPr>
            <a:r>
              <a:rPr lang="en-US" sz="2000" dirty="0">
                <a:solidFill>
                  <a:schemeClr val="tx1"/>
                </a:solidFill>
                <a:effectLst/>
              </a:rPr>
              <a:t>to help management focus on the challenges attendant to primary goals </a:t>
            </a:r>
            <a:r>
              <a:rPr lang="en-US" sz="2000" dirty="0">
                <a:effectLst/>
              </a:rPr>
              <a:t>oversight </a:t>
            </a:r>
            <a:r>
              <a:rPr lang="en-US" sz="2400" dirty="0">
                <a:effectLst/>
              </a:rPr>
              <a:t>role, and helping management focus on the challenges attendant to its primary goals</a:t>
            </a:r>
          </a:p>
          <a:p>
            <a:pPr>
              <a:defRPr/>
            </a:pPr>
            <a:endParaRPr lang="en-GB" sz="2400" dirty="0"/>
          </a:p>
          <a:p>
            <a:pPr marL="742950" lvl="2" indent="-342900" eaLnBrk="1" hangingPunct="1">
              <a:buClr>
                <a:schemeClr val="accent1"/>
              </a:buClr>
              <a:buSzPct val="55000"/>
              <a:buFont typeface="Wingdings" pitchFamily="2" charset="2"/>
              <a:buChar char="n"/>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0860444"/>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p:cNvGraphicFramePr>
            <a:graphicFrameLocks noGrp="1"/>
          </p:cNvGraphicFramePr>
          <p:nvPr>
            <p:extLst>
              <p:ext uri="{D42A27DB-BD31-4B8C-83A1-F6EECF244321}">
                <p14:modId xmlns:p14="http://schemas.microsoft.com/office/powerpoint/2010/main" val="628194151"/>
              </p:ext>
            </p:extLst>
          </p:nvPr>
        </p:nvGraphicFramePr>
        <p:xfrm>
          <a:off x="827584" y="1772816"/>
          <a:ext cx="7325816" cy="4640524"/>
        </p:xfrm>
        <a:graphic>
          <a:graphicData uri="http://schemas.openxmlformats.org/drawingml/2006/table">
            <a:tbl>
              <a:tblPr firstRow="1" firstCol="1" bandRow="1">
                <a:tableStyleId>{5C22544A-7EE6-4342-B048-85BDC9FD1C3A}</a:tableStyleId>
              </a:tblPr>
              <a:tblGrid>
                <a:gridCol w="5251206">
                  <a:extLst>
                    <a:ext uri="{9D8B030D-6E8A-4147-A177-3AD203B41FA5}">
                      <a16:colId xmlns:a16="http://schemas.microsoft.com/office/drawing/2014/main" val="20000"/>
                    </a:ext>
                  </a:extLst>
                </a:gridCol>
                <a:gridCol w="869474">
                  <a:extLst>
                    <a:ext uri="{9D8B030D-6E8A-4147-A177-3AD203B41FA5}">
                      <a16:colId xmlns:a16="http://schemas.microsoft.com/office/drawing/2014/main" val="20001"/>
                    </a:ext>
                  </a:extLst>
                </a:gridCol>
                <a:gridCol w="360040">
                  <a:extLst>
                    <a:ext uri="{9D8B030D-6E8A-4147-A177-3AD203B41FA5}">
                      <a16:colId xmlns:a16="http://schemas.microsoft.com/office/drawing/2014/main" val="20002"/>
                    </a:ext>
                  </a:extLst>
                </a:gridCol>
                <a:gridCol w="432048">
                  <a:extLst>
                    <a:ext uri="{9D8B030D-6E8A-4147-A177-3AD203B41FA5}">
                      <a16:colId xmlns:a16="http://schemas.microsoft.com/office/drawing/2014/main" val="20003"/>
                    </a:ext>
                  </a:extLst>
                </a:gridCol>
                <a:gridCol w="413048">
                  <a:extLst>
                    <a:ext uri="{9D8B030D-6E8A-4147-A177-3AD203B41FA5}">
                      <a16:colId xmlns:a16="http://schemas.microsoft.com/office/drawing/2014/main" val="20004"/>
                    </a:ext>
                  </a:extLst>
                </a:gridCol>
              </a:tblGrid>
              <a:tr h="307444">
                <a:tc>
                  <a:txBody>
                    <a:bodyPr/>
                    <a:lstStyle/>
                    <a:p>
                      <a:pPr>
                        <a:spcAft>
                          <a:spcPts val="0"/>
                        </a:spcAft>
                      </a:pPr>
                      <a:r>
                        <a:rPr lang="en-GB" sz="1200" dirty="0">
                          <a:solidFill>
                            <a:schemeClr val="tx1"/>
                          </a:solidFill>
                          <a:effectLst/>
                        </a:rPr>
                        <a:t>Policies</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b="0" dirty="0">
                          <a:solidFill>
                            <a:schemeClr val="tx1"/>
                          </a:solidFill>
                          <a:effectLst/>
                        </a:rPr>
                        <a:t>5.1.2</a:t>
                      </a:r>
                      <a:endParaRPr lang="en-ZA" sz="1100" b="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solidFill>
                      <a:schemeClr val="bg2">
                        <a:lumMod val="20000"/>
                        <a:lumOff val="80000"/>
                      </a:schemeClr>
                    </a:solidFill>
                  </a:tcPr>
                </a:tc>
                <a:extLst>
                  <a:ext uri="{0D108BD9-81ED-4DB2-BD59-A6C34878D82A}">
                    <a16:rowId xmlns:a16="http://schemas.microsoft.com/office/drawing/2014/main" val="10000"/>
                  </a:ext>
                </a:extLst>
              </a:tr>
              <a:tr h="189033">
                <a:tc>
                  <a:txBody>
                    <a:bodyPr/>
                    <a:lstStyle/>
                    <a:p>
                      <a:pPr>
                        <a:spcAft>
                          <a:spcPts val="0"/>
                        </a:spcAft>
                      </a:pPr>
                      <a:r>
                        <a:rPr lang="en-GB" sz="1200" dirty="0">
                          <a:solidFill>
                            <a:schemeClr val="tx1"/>
                          </a:solidFill>
                          <a:effectLst/>
                        </a:rPr>
                        <a:t>Review of the Risk Management Policy</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1"/>
                  </a:ext>
                </a:extLst>
              </a:tr>
              <a:tr h="189033">
                <a:tc>
                  <a:txBody>
                    <a:bodyPr/>
                    <a:lstStyle/>
                    <a:p>
                      <a:pPr>
                        <a:spcAft>
                          <a:spcPts val="0"/>
                        </a:spcAft>
                      </a:pPr>
                      <a:r>
                        <a:rPr lang="en-US" sz="1200" dirty="0">
                          <a:solidFill>
                            <a:schemeClr val="tx1"/>
                          </a:solidFill>
                          <a:effectLst/>
                        </a:rPr>
                        <a:t>Review of Compliance Management Policy and Framework</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2"/>
                  </a:ext>
                </a:extLst>
              </a:tr>
              <a:tr h="189033">
                <a:tc>
                  <a:txBody>
                    <a:bodyPr/>
                    <a:lstStyle/>
                    <a:p>
                      <a:pPr>
                        <a:spcAft>
                          <a:spcPts val="0"/>
                        </a:spcAft>
                      </a:pPr>
                      <a:r>
                        <a:rPr lang="en-GB" sz="1200" dirty="0">
                          <a:solidFill>
                            <a:schemeClr val="tx1"/>
                          </a:solidFill>
                          <a:effectLst/>
                        </a:rPr>
                        <a:t>Review of the Financial Risk Management Policy</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3"/>
                  </a:ext>
                </a:extLst>
              </a:tr>
              <a:tr h="189033">
                <a:tc>
                  <a:txBody>
                    <a:bodyPr/>
                    <a:lstStyle/>
                    <a:p>
                      <a:pPr>
                        <a:spcAft>
                          <a:spcPts val="0"/>
                        </a:spcAft>
                      </a:pPr>
                      <a:r>
                        <a:rPr lang="en-GB" sz="1200" dirty="0">
                          <a:solidFill>
                            <a:schemeClr val="tx1"/>
                          </a:solidFill>
                          <a:effectLst/>
                        </a:rPr>
                        <a:t>Review of risk tolerance levels in the Investment Policy </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4"/>
                  </a:ext>
                </a:extLst>
              </a:tr>
              <a:tr h="189033">
                <a:tc>
                  <a:txBody>
                    <a:bodyPr/>
                    <a:lstStyle/>
                    <a:p>
                      <a:pPr>
                        <a:spcAft>
                          <a:spcPts val="0"/>
                        </a:spcAft>
                      </a:pPr>
                      <a:r>
                        <a:rPr lang="en-GB" sz="1200" dirty="0">
                          <a:solidFill>
                            <a:schemeClr val="tx1"/>
                          </a:solidFill>
                          <a:effectLst/>
                        </a:rPr>
                        <a:t>Review of risk tolerance levels in the Policy and Mandate on Insurance</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5"/>
                  </a:ext>
                </a:extLst>
              </a:tr>
              <a:tr h="189033">
                <a:tc>
                  <a:txBody>
                    <a:bodyPr/>
                    <a:lstStyle/>
                    <a:p>
                      <a:pPr>
                        <a:spcAft>
                          <a:spcPts val="0"/>
                        </a:spcAft>
                      </a:pPr>
                      <a:r>
                        <a:rPr lang="en-GB" sz="1200" dirty="0">
                          <a:solidFill>
                            <a:schemeClr val="tx1"/>
                          </a:solidFill>
                          <a:effectLst/>
                        </a:rPr>
                        <a:t>Review of the Code of Ethics and Business Conduct</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6"/>
                  </a:ext>
                </a:extLst>
              </a:tr>
              <a:tr h="189033">
                <a:tc>
                  <a:txBody>
                    <a:bodyPr/>
                    <a:lstStyle/>
                    <a:p>
                      <a:pPr>
                        <a:spcAft>
                          <a:spcPts val="0"/>
                        </a:spcAft>
                      </a:pPr>
                      <a:r>
                        <a:rPr lang="en-GB" sz="1200" dirty="0">
                          <a:solidFill>
                            <a:schemeClr val="tx1"/>
                          </a:solidFill>
                          <a:effectLst/>
                        </a:rPr>
                        <a:t>Review of the Commercial Crime Control Policy</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7"/>
                  </a:ext>
                </a:extLst>
              </a:tr>
              <a:tr h="189033">
                <a:tc>
                  <a:txBody>
                    <a:bodyPr/>
                    <a:lstStyle/>
                    <a:p>
                      <a:pPr>
                        <a:spcAft>
                          <a:spcPts val="0"/>
                        </a:spcAft>
                      </a:pPr>
                      <a:r>
                        <a:rPr lang="en-GB" sz="1200" dirty="0">
                          <a:solidFill>
                            <a:schemeClr val="tx1"/>
                          </a:solidFill>
                          <a:effectLst/>
                        </a:rPr>
                        <a:t>Review of the Whistle-blowing Policy</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8"/>
                  </a:ext>
                </a:extLst>
              </a:tr>
              <a:tr h="189033">
                <a:tc>
                  <a:txBody>
                    <a:bodyPr/>
                    <a:lstStyle/>
                    <a:p>
                      <a:pPr>
                        <a:spcAft>
                          <a:spcPts val="0"/>
                        </a:spcAft>
                      </a:pPr>
                      <a:r>
                        <a:rPr lang="en-GB" sz="1200" dirty="0">
                          <a:solidFill>
                            <a:schemeClr val="tx1"/>
                          </a:solidFill>
                          <a:effectLst/>
                        </a:rPr>
                        <a:t>Review of other ethics and social responsibilities related policies</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09"/>
                  </a:ext>
                </a:extLst>
              </a:tr>
              <a:tr h="400305">
                <a:tc>
                  <a:txBody>
                    <a:bodyPr/>
                    <a:lstStyle/>
                    <a:p>
                      <a:pPr>
                        <a:spcAft>
                          <a:spcPts val="0"/>
                        </a:spcAft>
                      </a:pPr>
                      <a:r>
                        <a:rPr lang="en-GB" sz="1200" dirty="0">
                          <a:solidFill>
                            <a:schemeClr val="tx1"/>
                          </a:solidFill>
                          <a:effectLst/>
                        </a:rPr>
                        <a:t> </a:t>
                      </a:r>
                      <a:endParaRPr lang="en-ZA" sz="1200" dirty="0">
                        <a:solidFill>
                          <a:schemeClr val="tx1"/>
                        </a:solidFill>
                        <a:effectLst/>
                      </a:endParaRPr>
                    </a:p>
                    <a:p>
                      <a:pPr>
                        <a:spcAft>
                          <a:spcPts val="0"/>
                        </a:spcAft>
                      </a:pPr>
                      <a:r>
                        <a:rPr lang="en-GB" sz="1200" dirty="0">
                          <a:solidFill>
                            <a:schemeClr val="tx1"/>
                          </a:solidFill>
                          <a:effectLst/>
                        </a:rPr>
                        <a:t>RMCD management reports</a:t>
                      </a:r>
                      <a:endParaRPr lang="en-ZA" sz="1200" dirty="0">
                        <a:solidFill>
                          <a:schemeClr val="tx1"/>
                        </a:solidFill>
                        <a:effectLst/>
                        <a:latin typeface="Univers"/>
                        <a:ea typeface="Times New Roman"/>
                        <a:cs typeface="Times New Roman"/>
                      </a:endParaRPr>
                    </a:p>
                  </a:txBody>
                  <a:tcPr marL="60046" marR="60046" marT="0" marB="0">
                    <a:solidFill>
                      <a:schemeClr val="bg2">
                        <a:lumMod val="20000"/>
                        <a:lumOff val="80000"/>
                      </a:schemeClr>
                    </a:solidFill>
                  </a:tcPr>
                </a:tc>
                <a:tc>
                  <a:txBody>
                    <a:bodyPr/>
                    <a:lstStyle/>
                    <a:p>
                      <a:pPr algn="ctr">
                        <a:spcAft>
                          <a:spcPts val="0"/>
                        </a:spcAft>
                      </a:pPr>
                      <a:r>
                        <a:rPr lang="en-GB" sz="900" dirty="0">
                          <a:effectLst/>
                        </a:rPr>
                        <a:t>5.1.3, 5.1.4, 5.1.5, 5.1.11</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0"/>
                  </a:ext>
                </a:extLst>
              </a:tr>
              <a:tr h="189033">
                <a:tc>
                  <a:txBody>
                    <a:bodyPr/>
                    <a:lstStyle/>
                    <a:p>
                      <a:pPr>
                        <a:spcAft>
                          <a:spcPts val="0"/>
                        </a:spcAft>
                      </a:pPr>
                      <a:r>
                        <a:rPr lang="en-GB" sz="1200" dirty="0">
                          <a:solidFill>
                            <a:schemeClr val="tx1"/>
                          </a:solidFill>
                          <a:effectLst/>
                        </a:rPr>
                        <a:t>Management report of the RMCD </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1"/>
                  </a:ext>
                </a:extLst>
              </a:tr>
              <a:tr h="189033">
                <a:tc>
                  <a:txBody>
                    <a:bodyPr/>
                    <a:lstStyle/>
                    <a:p>
                      <a:pPr>
                        <a:spcAft>
                          <a:spcPts val="0"/>
                        </a:spcAft>
                      </a:pPr>
                      <a:r>
                        <a:rPr lang="en-GB" sz="1200" dirty="0">
                          <a:solidFill>
                            <a:schemeClr val="tx1"/>
                          </a:solidFill>
                          <a:effectLst/>
                        </a:rPr>
                        <a:t>Budget and Strategic Framework of the RMCD</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2"/>
                  </a:ext>
                </a:extLst>
              </a:tr>
              <a:tr h="189033">
                <a:tc>
                  <a:txBody>
                    <a:bodyPr/>
                    <a:lstStyle/>
                    <a:p>
                      <a:pPr>
                        <a:spcAft>
                          <a:spcPts val="0"/>
                        </a:spcAft>
                      </a:pPr>
                      <a:r>
                        <a:rPr lang="en-GB" sz="1200" dirty="0">
                          <a:solidFill>
                            <a:schemeClr val="tx1"/>
                          </a:solidFill>
                          <a:effectLst/>
                        </a:rPr>
                        <a:t>Strategy on embedding risk management in the Bank</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3"/>
                  </a:ext>
                </a:extLst>
              </a:tr>
              <a:tr h="189033">
                <a:tc>
                  <a:txBody>
                    <a:bodyPr/>
                    <a:lstStyle/>
                    <a:p>
                      <a:pPr>
                        <a:spcAft>
                          <a:spcPts val="0"/>
                        </a:spcAft>
                      </a:pPr>
                      <a:r>
                        <a:rPr lang="en-GB" sz="1200" dirty="0">
                          <a:solidFill>
                            <a:schemeClr val="tx1"/>
                          </a:solidFill>
                          <a:effectLst/>
                        </a:rPr>
                        <a:t>BREC functioning</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4"/>
                  </a:ext>
                </a:extLst>
              </a:tr>
              <a:tr h="189033">
                <a:tc>
                  <a:txBody>
                    <a:bodyPr/>
                    <a:lstStyle/>
                    <a:p>
                      <a:pPr>
                        <a:spcAft>
                          <a:spcPts val="0"/>
                        </a:spcAft>
                      </a:pPr>
                      <a:r>
                        <a:rPr lang="en-GB" sz="1200" dirty="0">
                          <a:solidFill>
                            <a:schemeClr val="tx1"/>
                          </a:solidFill>
                          <a:effectLst/>
                        </a:rPr>
                        <a:t>Review of the Terms of Reference of the Board Risk and Ethics Committee</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5"/>
                  </a:ext>
                </a:extLst>
              </a:tr>
              <a:tr h="189033">
                <a:tc>
                  <a:txBody>
                    <a:bodyPr/>
                    <a:lstStyle/>
                    <a:p>
                      <a:pPr>
                        <a:spcAft>
                          <a:spcPts val="0"/>
                        </a:spcAft>
                      </a:pPr>
                      <a:r>
                        <a:rPr lang="en-GB" sz="1200" dirty="0">
                          <a:solidFill>
                            <a:schemeClr val="tx1"/>
                          </a:solidFill>
                          <a:effectLst/>
                        </a:rPr>
                        <a:t>Review of Annual Work Programme of the Board Risk and Ethics Committee</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6"/>
                  </a:ext>
                </a:extLst>
              </a:tr>
              <a:tr h="189033">
                <a:tc>
                  <a:txBody>
                    <a:bodyPr/>
                    <a:lstStyle/>
                    <a:p>
                      <a:pPr>
                        <a:spcAft>
                          <a:spcPts val="0"/>
                        </a:spcAft>
                      </a:pPr>
                      <a:r>
                        <a:rPr lang="en-GB" sz="1200" dirty="0">
                          <a:solidFill>
                            <a:schemeClr val="tx1"/>
                          </a:solidFill>
                          <a:effectLst/>
                        </a:rPr>
                        <a:t>Other</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7"/>
                  </a:ext>
                </a:extLst>
              </a:tr>
              <a:tr h="320244">
                <a:tc>
                  <a:txBody>
                    <a:bodyPr/>
                    <a:lstStyle/>
                    <a:p>
                      <a:pPr>
                        <a:spcAft>
                          <a:spcPts val="0"/>
                        </a:spcAft>
                      </a:pPr>
                      <a:r>
                        <a:rPr lang="en-GB" sz="1200" dirty="0">
                          <a:solidFill>
                            <a:schemeClr val="tx1"/>
                          </a:solidFill>
                          <a:effectLst/>
                        </a:rPr>
                        <a:t>Review of report on risk management, ethics and social responsibilities to be included in Annual Report</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5.1.13</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8"/>
                  </a:ext>
                </a:extLst>
              </a:tr>
              <a:tr h="189033">
                <a:tc>
                  <a:txBody>
                    <a:bodyPr/>
                    <a:lstStyle/>
                    <a:p>
                      <a:pPr>
                        <a:spcAft>
                          <a:spcPts val="0"/>
                        </a:spcAft>
                      </a:pPr>
                      <a:r>
                        <a:rPr lang="en-GB" sz="1200" dirty="0">
                          <a:solidFill>
                            <a:schemeClr val="tx1"/>
                          </a:solidFill>
                          <a:effectLst/>
                        </a:rPr>
                        <a:t>Internal Audit report on the risk management process</a:t>
                      </a:r>
                      <a:endParaRPr lang="en-ZA" sz="1200" dirty="0">
                        <a:solidFill>
                          <a:schemeClr val="tx1"/>
                        </a:solidFill>
                        <a:effectLst/>
                        <a:latin typeface="Univers"/>
                        <a:ea typeface="Times New Roman"/>
                        <a:cs typeface="Times New Roman"/>
                      </a:endParaRPr>
                    </a:p>
                  </a:txBody>
                  <a:tcPr marL="60046" marR="60046" marT="0" marB="0" anchor="ctr">
                    <a:solidFill>
                      <a:schemeClr val="bg2">
                        <a:lumMod val="20000"/>
                        <a:lumOff val="80000"/>
                      </a:schemeClr>
                    </a:solidFill>
                  </a:tcPr>
                </a:tc>
                <a:tc>
                  <a:txBody>
                    <a:bodyPr/>
                    <a:lstStyle/>
                    <a:p>
                      <a:pPr algn="ctr">
                        <a:spcAft>
                          <a:spcPts val="0"/>
                        </a:spcAft>
                      </a:pPr>
                      <a:r>
                        <a:rPr lang="en-GB" sz="900" dirty="0">
                          <a:effectLst/>
                        </a:rPr>
                        <a:t>5.1.5</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 </a:t>
                      </a:r>
                      <a:endParaRPr lang="en-ZA" sz="1100" dirty="0">
                        <a:effectLst/>
                        <a:latin typeface="Univers"/>
                        <a:ea typeface="Times New Roman"/>
                        <a:cs typeface="Times New Roman"/>
                      </a:endParaRPr>
                    </a:p>
                  </a:txBody>
                  <a:tcPr marL="60046" marR="60046" marT="0" marB="0" anchor="ctr"/>
                </a:tc>
                <a:tc>
                  <a:txBody>
                    <a:bodyPr/>
                    <a:lstStyle/>
                    <a:p>
                      <a:pPr algn="ctr">
                        <a:spcAft>
                          <a:spcPts val="0"/>
                        </a:spcAft>
                      </a:pPr>
                      <a:r>
                        <a:rPr lang="en-GB" sz="900" dirty="0">
                          <a:effectLst/>
                        </a:rPr>
                        <a:t>x</a:t>
                      </a:r>
                      <a:endParaRPr lang="en-ZA" sz="1100" dirty="0">
                        <a:effectLst/>
                        <a:latin typeface="Univers"/>
                        <a:ea typeface="Times New Roman"/>
                        <a:cs typeface="Times New Roman"/>
                      </a:endParaRPr>
                    </a:p>
                  </a:txBody>
                  <a:tcPr marL="60046" marR="60046" marT="0" marB="0" anchor="ctr"/>
                </a:tc>
                <a:extLst>
                  <a:ext uri="{0D108BD9-81ED-4DB2-BD59-A6C34878D82A}">
                    <a16:rowId xmlns:a16="http://schemas.microsoft.com/office/drawing/2014/main" val="10019"/>
                  </a:ext>
                </a:extLst>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855799024"/>
              </p:ext>
            </p:extLst>
          </p:nvPr>
        </p:nvGraphicFramePr>
        <p:xfrm>
          <a:off x="813160" y="1080180"/>
          <a:ext cx="7359240" cy="620628"/>
        </p:xfrm>
        <a:graphic>
          <a:graphicData uri="http://schemas.openxmlformats.org/drawingml/2006/table">
            <a:tbl>
              <a:tblPr firstRow="1" firstCol="1" bandRow="1">
                <a:tableStyleId>{5C22544A-7EE6-4342-B048-85BDC9FD1C3A}</a:tableStyleId>
              </a:tblPr>
              <a:tblGrid>
                <a:gridCol w="5271008">
                  <a:extLst>
                    <a:ext uri="{9D8B030D-6E8A-4147-A177-3AD203B41FA5}">
                      <a16:colId xmlns:a16="http://schemas.microsoft.com/office/drawing/2014/main" val="20000"/>
                    </a:ext>
                  </a:extLst>
                </a:gridCol>
                <a:gridCol w="891859">
                  <a:extLst>
                    <a:ext uri="{9D8B030D-6E8A-4147-A177-3AD203B41FA5}">
                      <a16:colId xmlns:a16="http://schemas.microsoft.com/office/drawing/2014/main" val="20001"/>
                    </a:ext>
                  </a:extLst>
                </a:gridCol>
                <a:gridCol w="332277">
                  <a:extLst>
                    <a:ext uri="{9D8B030D-6E8A-4147-A177-3AD203B41FA5}">
                      <a16:colId xmlns:a16="http://schemas.microsoft.com/office/drawing/2014/main" val="20002"/>
                    </a:ext>
                  </a:extLst>
                </a:gridCol>
                <a:gridCol w="432048">
                  <a:extLst>
                    <a:ext uri="{9D8B030D-6E8A-4147-A177-3AD203B41FA5}">
                      <a16:colId xmlns:a16="http://schemas.microsoft.com/office/drawing/2014/main" val="20003"/>
                    </a:ext>
                  </a:extLst>
                </a:gridCol>
                <a:gridCol w="432048">
                  <a:extLst>
                    <a:ext uri="{9D8B030D-6E8A-4147-A177-3AD203B41FA5}">
                      <a16:colId xmlns:a16="http://schemas.microsoft.com/office/drawing/2014/main" val="20004"/>
                    </a:ext>
                  </a:extLst>
                </a:gridCol>
              </a:tblGrid>
              <a:tr h="218500">
                <a:tc rowSpan="2">
                  <a:txBody>
                    <a:bodyPr/>
                    <a:lstStyle/>
                    <a:p>
                      <a:pPr algn="ctr">
                        <a:spcAft>
                          <a:spcPts val="0"/>
                        </a:spcAft>
                      </a:pPr>
                      <a:r>
                        <a:rPr lang="en-GB" sz="1200" dirty="0">
                          <a:solidFill>
                            <a:srgbClr val="FFFFFF"/>
                          </a:solidFill>
                          <a:effectLst/>
                        </a:rPr>
                        <a:t>Agenda item</a:t>
                      </a:r>
                      <a:endParaRPr lang="en-ZA" sz="1200" dirty="0">
                        <a:solidFill>
                          <a:srgbClr val="FFFFFF"/>
                        </a:solidFill>
                        <a:effectLst/>
                        <a:latin typeface="Univers"/>
                        <a:ea typeface="Times New Roman"/>
                        <a:cs typeface="Times New Roman"/>
                      </a:endParaRPr>
                    </a:p>
                  </a:txBody>
                  <a:tcPr marL="60046" marR="60046" marT="0" marB="0" anchor="ctr"/>
                </a:tc>
                <a:tc rowSpan="2">
                  <a:txBody>
                    <a:bodyPr/>
                    <a:lstStyle/>
                    <a:p>
                      <a:pPr algn="ctr">
                        <a:spcAft>
                          <a:spcPts val="0"/>
                        </a:spcAft>
                      </a:pPr>
                      <a:r>
                        <a:rPr lang="en-GB" sz="1200" dirty="0">
                          <a:solidFill>
                            <a:schemeClr val="accent5">
                              <a:lumMod val="20000"/>
                              <a:lumOff val="80000"/>
                            </a:schemeClr>
                          </a:solidFill>
                          <a:effectLst/>
                        </a:rPr>
                        <a:t>ToR</a:t>
                      </a:r>
                      <a:endParaRPr lang="en-ZA" sz="1200" dirty="0">
                        <a:solidFill>
                          <a:schemeClr val="accent5">
                            <a:lumMod val="20000"/>
                            <a:lumOff val="80000"/>
                          </a:schemeClr>
                        </a:solidFill>
                        <a:effectLst/>
                      </a:endParaRPr>
                    </a:p>
                    <a:p>
                      <a:pPr algn="ctr">
                        <a:spcAft>
                          <a:spcPts val="0"/>
                        </a:spcAft>
                      </a:pPr>
                      <a:r>
                        <a:rPr lang="en-GB" sz="1200" dirty="0">
                          <a:solidFill>
                            <a:schemeClr val="accent5">
                              <a:lumMod val="20000"/>
                              <a:lumOff val="80000"/>
                            </a:schemeClr>
                          </a:solidFill>
                          <a:effectLst/>
                        </a:rPr>
                        <a:t>reference</a:t>
                      </a:r>
                      <a:endParaRPr lang="en-ZA" sz="1200" dirty="0">
                        <a:solidFill>
                          <a:schemeClr val="accent5">
                            <a:lumMod val="20000"/>
                            <a:lumOff val="80000"/>
                          </a:schemeClr>
                        </a:solidFill>
                        <a:effectLst/>
                        <a:latin typeface="Univers"/>
                        <a:ea typeface="Times New Roman"/>
                        <a:cs typeface="Times New Roman"/>
                      </a:endParaRPr>
                    </a:p>
                  </a:txBody>
                  <a:tcPr marL="60046" marR="60046" marT="0" marB="0"/>
                </a:tc>
                <a:tc gridSpan="3">
                  <a:txBody>
                    <a:bodyPr/>
                    <a:lstStyle/>
                    <a:p>
                      <a:pPr algn="ctr">
                        <a:spcAft>
                          <a:spcPts val="0"/>
                        </a:spcAft>
                      </a:pPr>
                      <a:r>
                        <a:rPr lang="en-GB" sz="1100" dirty="0">
                          <a:solidFill>
                            <a:schemeClr val="accent5">
                              <a:lumMod val="20000"/>
                              <a:lumOff val="80000"/>
                            </a:schemeClr>
                          </a:solidFill>
                          <a:effectLst/>
                        </a:rPr>
                        <a:t>Meeting</a:t>
                      </a:r>
                      <a:endParaRPr lang="en-ZA" sz="1100" dirty="0">
                        <a:solidFill>
                          <a:schemeClr val="accent5">
                            <a:lumMod val="20000"/>
                            <a:lumOff val="80000"/>
                          </a:schemeClr>
                        </a:solidFill>
                        <a:effectLst/>
                        <a:latin typeface="Univers"/>
                        <a:ea typeface="Times New Roman"/>
                        <a:cs typeface="Times New Roman"/>
                      </a:endParaRPr>
                    </a:p>
                  </a:txBody>
                  <a:tcPr marL="60046" marR="60046" marT="0" marB="0"/>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0"/>
                  </a:ext>
                </a:extLst>
              </a:tr>
              <a:tr h="402128">
                <a:tc vMerge="1">
                  <a:txBody>
                    <a:bodyPr/>
                    <a:lstStyle/>
                    <a:p>
                      <a:endParaRPr lang="en-ZA"/>
                    </a:p>
                  </a:txBody>
                  <a:tcPr/>
                </a:tc>
                <a:tc vMerge="1">
                  <a:txBody>
                    <a:bodyPr/>
                    <a:lstStyle/>
                    <a:p>
                      <a:endParaRPr lang="en-ZA"/>
                    </a:p>
                  </a:txBody>
                  <a:tcPr/>
                </a:tc>
                <a:tc>
                  <a:txBody>
                    <a:bodyPr/>
                    <a:lstStyle/>
                    <a:p>
                      <a:pPr marL="0" indent="0" algn="ctr">
                        <a:spcAft>
                          <a:spcPts val="0"/>
                        </a:spcAft>
                      </a:pPr>
                      <a:r>
                        <a:rPr lang="en-GB" sz="900" b="1" dirty="0">
                          <a:solidFill>
                            <a:schemeClr val="accent5">
                              <a:lumMod val="20000"/>
                              <a:lumOff val="80000"/>
                            </a:schemeClr>
                          </a:solidFill>
                          <a:effectLst/>
                        </a:rPr>
                        <a:t>1st</a:t>
                      </a:r>
                      <a:endParaRPr lang="en-ZA" sz="900" b="1" dirty="0">
                        <a:solidFill>
                          <a:schemeClr val="accent5">
                            <a:lumMod val="20000"/>
                            <a:lumOff val="80000"/>
                          </a:schemeClr>
                        </a:solidFill>
                        <a:effectLst/>
                        <a:latin typeface="Univers"/>
                        <a:ea typeface="Times New Roman"/>
                        <a:cs typeface="Times New Roman"/>
                      </a:endParaRPr>
                    </a:p>
                  </a:txBody>
                  <a:tcPr marL="60046" marR="60046" marT="0" marB="0">
                    <a:solidFill>
                      <a:schemeClr val="accent1"/>
                    </a:solidFill>
                  </a:tcPr>
                </a:tc>
                <a:tc>
                  <a:txBody>
                    <a:bodyPr/>
                    <a:lstStyle/>
                    <a:p>
                      <a:pPr algn="ctr">
                        <a:spcAft>
                          <a:spcPts val="0"/>
                        </a:spcAft>
                      </a:pPr>
                      <a:r>
                        <a:rPr lang="en-GB" sz="900" b="1" dirty="0">
                          <a:solidFill>
                            <a:schemeClr val="accent5">
                              <a:lumMod val="20000"/>
                              <a:lumOff val="80000"/>
                            </a:schemeClr>
                          </a:solidFill>
                          <a:effectLst/>
                        </a:rPr>
                        <a:t>2nd</a:t>
                      </a:r>
                      <a:endParaRPr lang="en-ZA" sz="900" b="1" dirty="0">
                        <a:solidFill>
                          <a:schemeClr val="accent5">
                            <a:lumMod val="20000"/>
                            <a:lumOff val="80000"/>
                          </a:schemeClr>
                        </a:solidFill>
                        <a:effectLst/>
                        <a:latin typeface="Univers"/>
                        <a:ea typeface="Times New Roman"/>
                        <a:cs typeface="Times New Roman"/>
                      </a:endParaRPr>
                    </a:p>
                  </a:txBody>
                  <a:tcPr marL="60046" marR="60046" marT="0" marB="0">
                    <a:solidFill>
                      <a:schemeClr val="accent1"/>
                    </a:solidFill>
                  </a:tcPr>
                </a:tc>
                <a:tc>
                  <a:txBody>
                    <a:bodyPr/>
                    <a:lstStyle/>
                    <a:p>
                      <a:pPr algn="ctr">
                        <a:spcAft>
                          <a:spcPts val="0"/>
                        </a:spcAft>
                      </a:pPr>
                      <a:r>
                        <a:rPr lang="en-GB" sz="900" b="1" dirty="0">
                          <a:solidFill>
                            <a:schemeClr val="accent5">
                              <a:lumMod val="20000"/>
                              <a:lumOff val="80000"/>
                            </a:schemeClr>
                          </a:solidFill>
                          <a:effectLst/>
                        </a:rPr>
                        <a:t>3rd</a:t>
                      </a:r>
                      <a:endParaRPr lang="en-ZA" sz="900" b="1" dirty="0">
                        <a:solidFill>
                          <a:schemeClr val="accent5">
                            <a:lumMod val="20000"/>
                            <a:lumOff val="80000"/>
                          </a:schemeClr>
                        </a:solidFill>
                        <a:effectLst/>
                        <a:latin typeface="Univers"/>
                        <a:ea typeface="Times New Roman"/>
                        <a:cs typeface="Times New Roman"/>
                      </a:endParaRPr>
                    </a:p>
                  </a:txBody>
                  <a:tcPr marL="60046" marR="60046" marT="0" marB="0">
                    <a:solidFill>
                      <a:schemeClr val="accent1"/>
                    </a:solidFill>
                  </a:tcPr>
                </a:tc>
                <a:extLst>
                  <a:ext uri="{0D108BD9-81ED-4DB2-BD59-A6C34878D82A}">
                    <a16:rowId xmlns:a16="http://schemas.microsoft.com/office/drawing/2014/main" val="10001"/>
                  </a:ext>
                </a:extLst>
              </a:tr>
            </a:tbl>
          </a:graphicData>
        </a:graphic>
      </p:graphicFrame>
      <p:sp>
        <p:nvSpPr>
          <p:cNvPr id="10" name="Title 1"/>
          <p:cNvSpPr>
            <a:spLocks noGrp="1"/>
          </p:cNvSpPr>
          <p:nvPr>
            <p:ph type="title"/>
          </p:nvPr>
        </p:nvSpPr>
        <p:spPr>
          <a:xfrm>
            <a:off x="827585" y="141513"/>
            <a:ext cx="7344888" cy="851002"/>
          </a:xfrm>
        </p:spPr>
        <p:txBody>
          <a:bodyPr/>
          <a:lstStyle/>
          <a:p>
            <a:pPr algn="ctr"/>
            <a:r>
              <a:rPr lang="en-US" sz="2800" b="1" dirty="0"/>
              <a:t>Typical annual work programme of the Board Risk Committee (Contd.)</a:t>
            </a:r>
            <a:endParaRPr lang="en-ZA" sz="2800" b="1" dirty="0"/>
          </a:p>
        </p:txBody>
      </p:sp>
    </p:spTree>
    <p:extLst>
      <p:ext uri="{BB962C8B-B14F-4D97-AF65-F5344CB8AC3E}">
        <p14:creationId xmlns:p14="http://schemas.microsoft.com/office/powerpoint/2010/main" val="3526689732"/>
      </p:ext>
    </p:extLst>
  </p:cSld>
  <p:clrMapOvr>
    <a:masterClrMapping/>
  </p:clrMapOvr>
  <p:transition>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268760"/>
            <a:ext cx="6120680" cy="1034129"/>
          </a:xfrm>
        </p:spPr>
        <p:txBody>
          <a:bodyPr/>
          <a:lstStyle/>
          <a:p>
            <a:pPr lvl="1" algn="ctr"/>
            <a:r>
              <a:rPr lang="en-US" sz="3600" b="1" dirty="0"/>
              <a:t>Promote Combined Assurance effectiveness</a:t>
            </a:r>
            <a:endParaRPr lang="en-ZA" sz="3600" dirty="0"/>
          </a:p>
        </p:txBody>
      </p:sp>
      <p:pic>
        <p:nvPicPr>
          <p:cNvPr id="3" name="rg_hi" descr="http://t3.gstatic.com/images?q=tbn:ANd9GcTYUoNc4BmywgAkGZAQfjFlKXOxnzJfgqgCfDQhIEPcxy2nYPNI">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563888" y="2852936"/>
            <a:ext cx="3024336" cy="2232248"/>
          </a:xfrm>
          <a:prstGeom prst="rect">
            <a:avLst/>
          </a:prstGeom>
          <a:noFill/>
          <a:ln>
            <a:noFill/>
          </a:ln>
        </p:spPr>
      </p:pic>
    </p:spTree>
    <p:extLst>
      <p:ext uri="{BB962C8B-B14F-4D97-AF65-F5344CB8AC3E}">
        <p14:creationId xmlns:p14="http://schemas.microsoft.com/office/powerpoint/2010/main" val="4111397236"/>
      </p:ext>
    </p:extLst>
  </p:cSld>
  <p:clrMapOvr>
    <a:masterClrMapping/>
  </p:clrMapOvr>
  <p:transition>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a:xfrm>
            <a:off x="393194" y="136318"/>
            <a:ext cx="7996238" cy="458587"/>
          </a:xfrm>
        </p:spPr>
        <p:txBody>
          <a:bodyPr/>
          <a:lstStyle/>
          <a:p>
            <a:pPr marL="0" indent="0" algn="ctr" eaLnBrk="1" hangingPunct="1"/>
            <a:r>
              <a:rPr lang="en-US" sz="2800" b="1" dirty="0"/>
              <a:t>Promote Combined Assurance effectiveness</a:t>
            </a:r>
            <a:endParaRPr lang="en-GB" sz="2800" b="1" i="1" dirty="0"/>
          </a:p>
        </p:txBody>
      </p:sp>
      <p:sp>
        <p:nvSpPr>
          <p:cNvPr id="3" name="Content Placeholder 2"/>
          <p:cNvSpPr>
            <a:spLocks noGrp="1"/>
          </p:cNvSpPr>
          <p:nvPr>
            <p:ph idx="4294967295"/>
          </p:nvPr>
        </p:nvSpPr>
        <p:spPr>
          <a:xfrm>
            <a:off x="323528" y="1143000"/>
            <a:ext cx="8079903" cy="5321300"/>
          </a:xfrm>
        </p:spPr>
        <p:txBody>
          <a:bodyPr/>
          <a:lstStyle/>
          <a:p>
            <a:pPr marL="342900" lvl="1" indent="-342900" eaLnBrk="1" hangingPunct="1">
              <a:buClr>
                <a:schemeClr val="accent1"/>
              </a:buClr>
              <a:buSzPct val="55000"/>
              <a:buFontTx/>
              <a:buNone/>
              <a:defRPr/>
            </a:pPr>
            <a:endParaRPr lang="en-GB" sz="800" dirty="0">
              <a:effectLst/>
            </a:endParaRPr>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p>
          <a:p>
            <a:pPr marL="342900" lvl="1" indent="-342900" eaLnBrk="1" hangingPunct="1">
              <a:buClr>
                <a:schemeClr val="accent1"/>
              </a:buClr>
              <a:buSzPct val="55000"/>
              <a:buFontTx/>
              <a:buNone/>
              <a:defRPr/>
            </a:pPr>
            <a:endParaRPr lang="en-GB" sz="2400" dirty="0"/>
          </a:p>
          <a:p>
            <a:pPr marL="342900" lvl="1" indent="-342900" eaLnBrk="1" hangingPunct="1">
              <a:buClr>
                <a:schemeClr val="accent1"/>
              </a:buClr>
              <a:buSzPct val="55000"/>
              <a:buFont typeface="Wingdings" pitchFamily="2" charset="2"/>
              <a:buChar char="n"/>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95535" y="908720"/>
            <a:ext cx="8007895" cy="6001643"/>
          </a:xfrm>
          <a:prstGeom prst="rect">
            <a:avLst/>
          </a:prstGeom>
        </p:spPr>
        <p:txBody>
          <a:bodyPr wrap="square">
            <a:spAutoFit/>
          </a:bodyPr>
          <a:lstStyle/>
          <a:p>
            <a:pPr marL="342900" indent="-342900">
              <a:buClr>
                <a:schemeClr val="accent1"/>
              </a:buClr>
              <a:buFont typeface="Wingdings" pitchFamily="2" charset="2"/>
              <a:buChar char="§"/>
            </a:pPr>
            <a:r>
              <a:rPr lang="en-GB" sz="2400" dirty="0"/>
              <a:t>Central ERM should consider taking the lead role/initiative in driving the CAF</a:t>
            </a:r>
          </a:p>
          <a:p>
            <a:pPr marL="342900" indent="-342900">
              <a:buClr>
                <a:schemeClr val="accent1"/>
              </a:buClr>
              <a:buFont typeface="Wingdings" pitchFamily="2" charset="2"/>
              <a:buChar char="§"/>
            </a:pPr>
            <a:r>
              <a:rPr lang="en-GB" sz="2400" dirty="0"/>
              <a:t>Helpful in ensuring bi-lateral and multi-lateral joint planning and reporting</a:t>
            </a:r>
          </a:p>
          <a:p>
            <a:pPr marL="342900" indent="-342900">
              <a:buClr>
                <a:schemeClr val="accent1"/>
              </a:buClr>
              <a:buFont typeface="Wingdings" pitchFamily="2" charset="2"/>
              <a:buChar char="§"/>
            </a:pPr>
            <a:r>
              <a:rPr lang="en-GB" sz="2400" dirty="0"/>
              <a:t>Establish and chair a Combined Assurance Forum with terms of reference</a:t>
            </a:r>
          </a:p>
          <a:p>
            <a:pPr marL="342900" indent="-342900">
              <a:buClr>
                <a:schemeClr val="accent1"/>
              </a:buClr>
              <a:buFont typeface="Wingdings" pitchFamily="2" charset="2"/>
              <a:buChar char="§"/>
            </a:pPr>
            <a:r>
              <a:rPr lang="en-GB" sz="2400" dirty="0"/>
              <a:t>Establish agreement by all role players on the structure of the combined assurance model</a:t>
            </a:r>
          </a:p>
          <a:p>
            <a:pPr marL="342900" indent="-342900">
              <a:buClr>
                <a:schemeClr val="accent1"/>
              </a:buClr>
              <a:buFont typeface="Wingdings" pitchFamily="2" charset="2"/>
              <a:buChar char="§"/>
            </a:pPr>
            <a:r>
              <a:rPr lang="en-GB" sz="2400" dirty="0"/>
              <a:t>Agree on residual risk exposure and desired risk ratings</a:t>
            </a:r>
          </a:p>
          <a:p>
            <a:pPr marL="342900" indent="-342900">
              <a:buClr>
                <a:schemeClr val="accent1"/>
              </a:buClr>
              <a:buFont typeface="Wingdings" pitchFamily="2" charset="2"/>
              <a:buChar char="§"/>
            </a:pPr>
            <a:r>
              <a:rPr lang="en-GB" sz="2400" dirty="0"/>
              <a:t>Achieve common understanding of whether or not controls actually mitigate risk exposures (adequacy of controls)</a:t>
            </a:r>
          </a:p>
          <a:p>
            <a:pPr marL="342900" indent="-342900">
              <a:buClr>
                <a:schemeClr val="accent1"/>
              </a:buClr>
              <a:buFont typeface="Wingdings" pitchFamily="2" charset="2"/>
              <a:buChar char="§"/>
            </a:pPr>
            <a:r>
              <a:rPr lang="en-GB" sz="2400" dirty="0"/>
              <a:t>Information on incidents must feed back to the risk register and be taken into consideration</a:t>
            </a:r>
          </a:p>
          <a:p>
            <a:pPr marL="342900" indent="-342900">
              <a:buClr>
                <a:schemeClr val="accent1"/>
              </a:buClr>
              <a:buFont typeface="Wingdings" pitchFamily="2" charset="2"/>
              <a:buChar char="§"/>
            </a:pPr>
            <a:endParaRPr lang="en-ZA" sz="2400" dirty="0"/>
          </a:p>
        </p:txBody>
      </p:sp>
    </p:spTree>
    <p:extLst>
      <p:ext uri="{BB962C8B-B14F-4D97-AF65-F5344CB8AC3E}">
        <p14:creationId xmlns:p14="http://schemas.microsoft.com/office/powerpoint/2010/main" val="2031882570"/>
      </p:ext>
    </p:extLst>
  </p:cSld>
  <p:clrMapOvr>
    <a:masterClrMapping/>
  </p:clrMapOvr>
  <p:transition>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spect="1" noChangeArrowheads="1"/>
          </p:cNvSpPr>
          <p:nvPr>
            <p:ph type="title"/>
          </p:nvPr>
        </p:nvSpPr>
        <p:spPr>
          <a:xfrm>
            <a:off x="395536" y="306117"/>
            <a:ext cx="8113940" cy="458587"/>
          </a:xfrm>
        </p:spPr>
        <p:txBody>
          <a:bodyPr/>
          <a:lstStyle/>
          <a:p>
            <a:pPr lvl="1" algn="ctr"/>
            <a:r>
              <a:rPr lang="en-GB" sz="2800" b="1" dirty="0"/>
              <a:t>Contents of a Combined Assurance Report</a:t>
            </a:r>
            <a:endParaRPr lang="en-US" sz="2800" b="1" dirty="0"/>
          </a:p>
        </p:txBody>
      </p:sp>
      <p:sp>
        <p:nvSpPr>
          <p:cNvPr id="31747" name="Rectangle 3"/>
          <p:cNvSpPr>
            <a:spLocks noGrp="1" noChangeArrowheads="1"/>
          </p:cNvSpPr>
          <p:nvPr>
            <p:ph type="body" idx="1"/>
          </p:nvPr>
        </p:nvSpPr>
        <p:spPr>
          <a:xfrm>
            <a:off x="323528" y="1052736"/>
            <a:ext cx="8210551" cy="4216038"/>
          </a:xfrm>
          <a:noFill/>
        </p:spPr>
        <p:txBody>
          <a:bodyPr/>
          <a:lstStyle/>
          <a:p>
            <a:pPr marL="714375" lvl="2" indent="-352425" algn="just">
              <a:lnSpc>
                <a:spcPct val="90000"/>
              </a:lnSpc>
              <a:buClr>
                <a:srgbClr val="000099"/>
              </a:buClr>
              <a:buFont typeface="Wingdings" pitchFamily="2" charset="2"/>
              <a:buChar char="§"/>
            </a:pPr>
            <a:r>
              <a:rPr lang="en-GB" sz="2400" dirty="0">
                <a:effectLst/>
              </a:rPr>
              <a:t>Background and explanation of the approach followed</a:t>
            </a:r>
          </a:p>
          <a:p>
            <a:pPr marL="714375" lvl="2" indent="-352425" algn="just">
              <a:lnSpc>
                <a:spcPct val="90000"/>
              </a:lnSpc>
              <a:buClr>
                <a:srgbClr val="000099"/>
              </a:buClr>
              <a:buFont typeface="Wingdings" pitchFamily="2" charset="2"/>
              <a:buChar char="§"/>
            </a:pPr>
            <a:r>
              <a:rPr lang="en-GB" sz="2400" dirty="0">
                <a:effectLst/>
              </a:rPr>
              <a:t>Individual statements on the state of control by first, second and third lines of defence</a:t>
            </a:r>
          </a:p>
          <a:p>
            <a:pPr marL="714375" lvl="2" indent="-352425" algn="just">
              <a:lnSpc>
                <a:spcPct val="90000"/>
              </a:lnSpc>
              <a:buClr>
                <a:srgbClr val="000099"/>
              </a:buClr>
              <a:buFont typeface="Wingdings" pitchFamily="2" charset="2"/>
              <a:buChar char="§"/>
            </a:pPr>
            <a:r>
              <a:rPr lang="en-GB" sz="2400" dirty="0">
                <a:effectLst/>
              </a:rPr>
              <a:t>Combined statement on the state of control in the Bank</a:t>
            </a:r>
          </a:p>
          <a:p>
            <a:pPr marL="714375" lvl="2" indent="-352425" algn="just">
              <a:lnSpc>
                <a:spcPct val="90000"/>
              </a:lnSpc>
              <a:buClr>
                <a:srgbClr val="000099"/>
              </a:buClr>
              <a:buFont typeface="Wingdings" pitchFamily="2" charset="2"/>
              <a:buChar char="§"/>
            </a:pPr>
            <a:r>
              <a:rPr lang="en-GB" sz="2400" dirty="0">
                <a:effectLst/>
              </a:rPr>
              <a:t>Report submitted to the Audit Committee and BRC</a:t>
            </a:r>
          </a:p>
          <a:p>
            <a:pPr marL="714375" lvl="2" indent="-352425" algn="just">
              <a:lnSpc>
                <a:spcPct val="90000"/>
              </a:lnSpc>
              <a:buClr>
                <a:srgbClr val="000099"/>
              </a:buClr>
              <a:buFont typeface="Wingdings" pitchFamily="2" charset="2"/>
              <a:buChar char="§"/>
            </a:pPr>
            <a:r>
              <a:rPr lang="en-GB" sz="2400" dirty="0">
                <a:effectLst/>
              </a:rPr>
              <a:t>Report supports the statement of the Audit Committee in the Annual Report on the reliability and integrity of financial information</a:t>
            </a:r>
          </a:p>
        </p:txBody>
      </p:sp>
      <p:pic>
        <p:nvPicPr>
          <p:cNvPr id="5" name="Picture 5" descr="LOGOB&amp;W"/>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6515136"/>
      </p:ext>
    </p:extLst>
  </p:cSld>
  <p:clrMapOvr>
    <a:masterClrMapping/>
  </p:clrMapOvr>
  <p:transition>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spect="1" noChangeArrowheads="1"/>
          </p:cNvSpPr>
          <p:nvPr>
            <p:ph type="title"/>
          </p:nvPr>
        </p:nvSpPr>
        <p:spPr>
          <a:xfrm>
            <a:off x="467544" y="116632"/>
            <a:ext cx="7766050" cy="458587"/>
          </a:xfrm>
        </p:spPr>
        <p:txBody>
          <a:bodyPr/>
          <a:lstStyle/>
          <a:p>
            <a:pPr lvl="1" algn="ctr"/>
            <a:r>
              <a:rPr lang="en-GB" sz="2800" b="1" dirty="0"/>
              <a:t>Benefits of combined assurance</a:t>
            </a:r>
            <a:endParaRPr lang="en-US" sz="2800" b="1" dirty="0"/>
          </a:p>
        </p:txBody>
      </p:sp>
      <p:sp>
        <p:nvSpPr>
          <p:cNvPr id="31747" name="Rectangle 3"/>
          <p:cNvSpPr>
            <a:spLocks noGrp="1" noChangeArrowheads="1"/>
          </p:cNvSpPr>
          <p:nvPr>
            <p:ph type="body" idx="1"/>
          </p:nvPr>
        </p:nvSpPr>
        <p:spPr>
          <a:xfrm>
            <a:off x="251520" y="836712"/>
            <a:ext cx="8352928" cy="4536504"/>
          </a:xfrm>
          <a:noFill/>
        </p:spPr>
        <p:txBody>
          <a:bodyPr/>
          <a:lstStyle/>
          <a:p>
            <a:pPr marL="714375" lvl="2" indent="-352425">
              <a:lnSpc>
                <a:spcPct val="90000"/>
              </a:lnSpc>
              <a:buClr>
                <a:srgbClr val="000099"/>
              </a:buClr>
              <a:buFont typeface="Wingdings" pitchFamily="2" charset="2"/>
              <a:buChar char="§"/>
            </a:pPr>
            <a:r>
              <a:rPr lang="en-GB" sz="2000" dirty="0">
                <a:effectLst/>
              </a:rPr>
              <a:t>Supports co-ordinated and relevant assurance, focusing on key risk exposures</a:t>
            </a:r>
          </a:p>
          <a:p>
            <a:pPr marL="714375" lvl="2" indent="-352425">
              <a:lnSpc>
                <a:spcPct val="90000"/>
              </a:lnSpc>
              <a:buClr>
                <a:srgbClr val="000099"/>
              </a:buClr>
              <a:buFont typeface="Wingdings" pitchFamily="2" charset="2"/>
              <a:buChar char="§"/>
            </a:pPr>
            <a:r>
              <a:rPr lang="en-GB" sz="2000" dirty="0">
                <a:effectLst/>
              </a:rPr>
              <a:t>Ensures improved reporting to the Board and its sub-committees</a:t>
            </a:r>
          </a:p>
          <a:p>
            <a:pPr marL="714375" lvl="2" indent="-352425">
              <a:lnSpc>
                <a:spcPct val="90000"/>
              </a:lnSpc>
              <a:buClr>
                <a:srgbClr val="000099"/>
              </a:buClr>
              <a:buFont typeface="Wingdings" pitchFamily="2" charset="2"/>
              <a:buChar char="§"/>
            </a:pPr>
            <a:r>
              <a:rPr lang="en-GB" sz="2000" dirty="0">
                <a:effectLst/>
              </a:rPr>
              <a:t>Facilitates comprehensive coverage and prioritised approach in monitoring remedial actions to improve identified weaknesses</a:t>
            </a:r>
          </a:p>
          <a:p>
            <a:pPr marL="714375" lvl="2" indent="-352425">
              <a:lnSpc>
                <a:spcPct val="90000"/>
              </a:lnSpc>
              <a:buClr>
                <a:srgbClr val="000099"/>
              </a:buClr>
              <a:buFont typeface="Wingdings" pitchFamily="2" charset="2"/>
              <a:buChar char="§"/>
            </a:pPr>
            <a:r>
              <a:rPr lang="en-GB" sz="2000" dirty="0">
                <a:effectLst/>
              </a:rPr>
              <a:t>Provides support for audit committees in making statements in annual reports relating to the reliability of financial statements</a:t>
            </a:r>
          </a:p>
          <a:p>
            <a:pPr marL="714375" lvl="2" indent="-352425">
              <a:lnSpc>
                <a:spcPct val="90000"/>
              </a:lnSpc>
              <a:buClr>
                <a:srgbClr val="000099"/>
              </a:buClr>
              <a:buFont typeface="Wingdings" pitchFamily="2" charset="2"/>
              <a:buChar char="§"/>
            </a:pPr>
            <a:r>
              <a:rPr lang="en-GB" sz="2000" dirty="0">
                <a:effectLst/>
              </a:rPr>
              <a:t>Breaks down silos, ensures more comprehensive assurance</a:t>
            </a:r>
            <a:endParaRPr lang="en-US" sz="2000" b="1" dirty="0">
              <a:effectLst/>
            </a:endParaRPr>
          </a:p>
          <a:p>
            <a:pPr marL="714375" lvl="2" indent="-352425">
              <a:lnSpc>
                <a:spcPct val="90000"/>
              </a:lnSpc>
              <a:buClr>
                <a:srgbClr val="000099"/>
              </a:buClr>
              <a:buFont typeface="Wingdings" pitchFamily="2" charset="2"/>
              <a:buChar char="§"/>
            </a:pPr>
            <a:r>
              <a:rPr lang="en-US" sz="2000" dirty="0">
                <a:effectLst/>
              </a:rPr>
              <a:t>Promotes efficiency through joint advance planning and coordination</a:t>
            </a:r>
          </a:p>
          <a:p>
            <a:pPr marL="714375" lvl="2" indent="-352425">
              <a:lnSpc>
                <a:spcPct val="90000"/>
              </a:lnSpc>
              <a:buClr>
                <a:srgbClr val="000099"/>
              </a:buClr>
              <a:buFont typeface="Wingdings" pitchFamily="2" charset="2"/>
              <a:buChar char="§"/>
            </a:pPr>
            <a:r>
              <a:rPr lang="en-GB" sz="2000" dirty="0">
                <a:effectLst/>
              </a:rPr>
              <a:t>Globally there is a move towards stronger assurance structures</a:t>
            </a:r>
          </a:p>
          <a:p>
            <a:pPr marL="714375" lvl="2" indent="-352425">
              <a:lnSpc>
                <a:spcPct val="90000"/>
              </a:lnSpc>
              <a:buClr>
                <a:srgbClr val="000099"/>
              </a:buClr>
              <a:buFont typeface="Wingdings" pitchFamily="2" charset="2"/>
              <a:buChar char="§"/>
            </a:pPr>
            <a:r>
              <a:rPr lang="en-GB" sz="2000" dirty="0">
                <a:effectLst/>
              </a:rPr>
              <a:t>Both internal and external audit support comprehensive combined assurance models</a:t>
            </a:r>
          </a:p>
          <a:p>
            <a:pPr marL="714375" lvl="2" indent="-352425" algn="just">
              <a:lnSpc>
                <a:spcPct val="90000"/>
              </a:lnSpc>
              <a:buClr>
                <a:srgbClr val="000099"/>
              </a:buClr>
              <a:buFont typeface="Arial" pitchFamily="34" charset="0"/>
              <a:buChar char="•"/>
            </a:pPr>
            <a:endParaRPr lang="en-GB" sz="2400" dirty="0">
              <a:effectLst/>
            </a:endParaRPr>
          </a:p>
        </p:txBody>
      </p:sp>
      <p:pic>
        <p:nvPicPr>
          <p:cNvPr id="5" name="Picture 5" descr="LOGOB&amp;W"/>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1639974"/>
      </p:ext>
    </p:extLst>
  </p:cSld>
  <p:clrMapOvr>
    <a:masterClrMapping/>
  </p:clrMapOvr>
  <p:transition>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797862"/>
            <a:ext cx="6120680" cy="1505027"/>
          </a:xfrm>
        </p:spPr>
        <p:txBody>
          <a:bodyPr/>
          <a:lstStyle/>
          <a:p>
            <a:pPr lvl="1" algn="ctr"/>
            <a:r>
              <a:rPr lang="en-US" sz="3600" b="1" dirty="0"/>
              <a:t>Key success factors for implementing ERM in central banks</a:t>
            </a:r>
            <a:endParaRPr lang="en-ZA" sz="3600" b="1"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564904"/>
            <a:ext cx="5400600" cy="3672408"/>
          </a:xfrm>
          <a:prstGeom prst="rect">
            <a:avLst/>
          </a:prstGeom>
          <a:noFill/>
        </p:spPr>
      </p:pic>
    </p:spTree>
    <p:extLst>
      <p:ext uri="{BB962C8B-B14F-4D97-AF65-F5344CB8AC3E}">
        <p14:creationId xmlns:p14="http://schemas.microsoft.com/office/powerpoint/2010/main" val="4050249946"/>
      </p:ext>
    </p:extLst>
  </p:cSld>
  <p:clrMapOvr>
    <a:masterClrMapping/>
  </p:clrMapOvr>
  <p:transition>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idx="4294967295"/>
          </p:nvPr>
        </p:nvSpPr>
        <p:spPr>
          <a:xfrm>
            <a:off x="251519" y="116632"/>
            <a:ext cx="8151911" cy="458587"/>
          </a:xfrm>
        </p:spPr>
        <p:txBody>
          <a:bodyPr/>
          <a:lstStyle/>
          <a:p>
            <a:pPr marL="342900" lvl="1" indent="-342900" algn="ctr" eaLnBrk="1" hangingPunct="1"/>
            <a:r>
              <a:rPr lang="en-GB" sz="2800" b="1" dirty="0"/>
              <a:t>What works well?</a:t>
            </a:r>
          </a:p>
        </p:txBody>
      </p:sp>
      <p:sp>
        <p:nvSpPr>
          <p:cNvPr id="55299" name="Content Placeholder 2"/>
          <p:cNvSpPr>
            <a:spLocks noGrp="1"/>
          </p:cNvSpPr>
          <p:nvPr>
            <p:ph idx="4294967295"/>
          </p:nvPr>
        </p:nvSpPr>
        <p:spPr>
          <a:xfrm>
            <a:off x="251520" y="836712"/>
            <a:ext cx="8516938" cy="5321300"/>
          </a:xfrm>
          <a:noFill/>
        </p:spPr>
        <p:txBody>
          <a:bodyPr/>
          <a:lstStyle/>
          <a:p>
            <a:pPr marL="342900" lvl="1" indent="-342900" eaLnBrk="1" hangingPunct="1">
              <a:buClr>
                <a:schemeClr val="accent1"/>
              </a:buClr>
              <a:buSzPct val="55000"/>
              <a:buFont typeface="Wingdings" pitchFamily="2" charset="2"/>
              <a:buChar char="n"/>
            </a:pPr>
            <a:endParaRPr lang="en-GB" sz="800" dirty="0">
              <a:effectLst/>
            </a:endParaRPr>
          </a:p>
          <a:p>
            <a:pPr marL="342900" lvl="1" indent="-342900" eaLnBrk="1" hangingPunct="1">
              <a:buClr>
                <a:schemeClr val="accent1"/>
              </a:buClr>
              <a:buSzPct val="55000"/>
              <a:buFont typeface="Wingdings" pitchFamily="2" charset="2"/>
              <a:buChar char="n"/>
            </a:pPr>
            <a:r>
              <a:rPr lang="en-GB" sz="2400" dirty="0">
                <a:effectLst/>
              </a:rPr>
              <a:t>Executive &amp; Board commitment and support for creation of framework for full integration from the start </a:t>
            </a:r>
          </a:p>
          <a:p>
            <a:pPr marL="342900" lvl="1" indent="-342900" eaLnBrk="1" hangingPunct="1">
              <a:buClr>
                <a:schemeClr val="accent1"/>
              </a:buClr>
              <a:buSzPct val="55000"/>
              <a:buFont typeface="Wingdings" pitchFamily="2" charset="2"/>
              <a:buChar char="n"/>
            </a:pPr>
            <a:r>
              <a:rPr lang="en-GB" sz="2400" dirty="0">
                <a:effectLst/>
              </a:rPr>
              <a:t>Integrated approach provides proper basis for comprehensive risk reporting and enhancing understanding of business – gives cross-functional and integrated perspective</a:t>
            </a:r>
          </a:p>
          <a:p>
            <a:pPr marL="342900" lvl="1" indent="-342900" eaLnBrk="1" hangingPunct="1">
              <a:buClr>
                <a:schemeClr val="accent1"/>
              </a:buClr>
              <a:buSzPct val="55000"/>
              <a:buFont typeface="Wingdings" pitchFamily="2" charset="2"/>
              <a:buChar char="n"/>
            </a:pPr>
            <a:r>
              <a:rPr lang="en-GB" sz="2400" dirty="0">
                <a:effectLst/>
              </a:rPr>
              <a:t>Top-down, phased approach ensures 80% gains in 20% of total implementation timeframe</a:t>
            </a:r>
          </a:p>
          <a:p>
            <a:pPr marL="342900" lvl="1" indent="-342900" eaLnBrk="1" hangingPunct="1">
              <a:buClr>
                <a:schemeClr val="accent1"/>
              </a:buClr>
              <a:buSzPct val="55000"/>
              <a:buFont typeface="Wingdings" pitchFamily="2" charset="2"/>
              <a:buChar char="n"/>
            </a:pPr>
            <a:r>
              <a:rPr lang="en-GB" sz="2400" dirty="0">
                <a:effectLst/>
              </a:rPr>
              <a:t>Framework provides practical and effective mechanism for identification of key risks across the Group</a:t>
            </a:r>
          </a:p>
          <a:p>
            <a:pPr marL="342900" lvl="1" indent="-342900" eaLnBrk="1" hangingPunct="1">
              <a:buClr>
                <a:schemeClr val="accent1"/>
              </a:buClr>
              <a:buSzPct val="55000"/>
              <a:buFont typeface="Wingdings" pitchFamily="2" charset="2"/>
              <a:buChar char="n"/>
            </a:pPr>
            <a:r>
              <a:rPr lang="en-GB" sz="2400" dirty="0">
                <a:effectLst/>
              </a:rPr>
              <a:t>Clear work programme for oversight committees</a:t>
            </a: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8412532"/>
      </p:ext>
    </p:extLst>
  </p:cSld>
  <p:clrMapOvr>
    <a:masterClrMapping/>
  </p:clrMapOvr>
  <p:transition>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idx="4294967295"/>
          </p:nvPr>
        </p:nvSpPr>
        <p:spPr>
          <a:xfrm>
            <a:off x="539552" y="64310"/>
            <a:ext cx="7996238" cy="458587"/>
          </a:xfrm>
        </p:spPr>
        <p:txBody>
          <a:bodyPr/>
          <a:lstStyle/>
          <a:p>
            <a:pPr marL="342900" lvl="1" indent="-342900" algn="ctr" eaLnBrk="1" hangingPunct="1"/>
            <a:r>
              <a:rPr lang="en-GB" sz="2800" b="1" dirty="0"/>
              <a:t>Pitfalls and challenges</a:t>
            </a:r>
          </a:p>
        </p:txBody>
      </p:sp>
      <p:sp>
        <p:nvSpPr>
          <p:cNvPr id="55299" name="Content Placeholder 2"/>
          <p:cNvSpPr>
            <a:spLocks noGrp="1"/>
          </p:cNvSpPr>
          <p:nvPr>
            <p:ph idx="4294967295"/>
          </p:nvPr>
        </p:nvSpPr>
        <p:spPr>
          <a:xfrm>
            <a:off x="251520" y="908720"/>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Attempting to achieve too much in too little time – apply phased approach, emphasise quality rather than quantity</a:t>
            </a:r>
          </a:p>
          <a:p>
            <a:pPr marL="342900" lvl="1" indent="-342900" eaLnBrk="1" hangingPunct="1">
              <a:buClr>
                <a:schemeClr val="accent1"/>
              </a:buClr>
              <a:buSzPct val="55000"/>
              <a:buFont typeface="Wingdings" pitchFamily="2" charset="2"/>
              <a:buChar char="n"/>
            </a:pPr>
            <a:r>
              <a:rPr lang="en-GB" sz="2400" dirty="0">
                <a:effectLst/>
              </a:rPr>
              <a:t>Awareness creation and understanding by all “hub-and-spoke” role players takes considerable time and effort</a:t>
            </a:r>
          </a:p>
          <a:p>
            <a:pPr marL="342900" lvl="1" indent="-342900" eaLnBrk="1" hangingPunct="1">
              <a:buClr>
                <a:schemeClr val="accent1"/>
              </a:buClr>
              <a:buSzPct val="55000"/>
              <a:buFont typeface="Wingdings" pitchFamily="2" charset="2"/>
              <a:buChar char="n"/>
            </a:pPr>
            <a:r>
              <a:rPr lang="en-GB" sz="2400" dirty="0">
                <a:effectLst/>
              </a:rPr>
              <a:t>Difficult to determine appropriate levels and ensure a consistent level of assessment across the risk universe</a:t>
            </a:r>
          </a:p>
          <a:p>
            <a:pPr marL="342900" lvl="1" indent="-342900" eaLnBrk="1" hangingPunct="1">
              <a:buClr>
                <a:schemeClr val="accent1"/>
              </a:buClr>
              <a:buSzPct val="55000"/>
              <a:buFont typeface="Wingdings" pitchFamily="2" charset="2"/>
              <a:buChar char="n"/>
            </a:pPr>
            <a:r>
              <a:rPr lang="en-GB" sz="2400" dirty="0">
                <a:effectLst/>
              </a:rPr>
              <a:t>Remains a challenge to determine/anticipate and respond to Board and executive needs &amp; requirements</a:t>
            </a:r>
          </a:p>
          <a:p>
            <a:pPr marL="342900" lvl="1" indent="-342900" eaLnBrk="1" hangingPunct="1">
              <a:buClr>
                <a:schemeClr val="accent1"/>
              </a:buClr>
              <a:buSzPct val="55000"/>
              <a:buFont typeface="Wingdings" pitchFamily="2" charset="2"/>
              <a:buChar char="n"/>
            </a:pPr>
            <a:r>
              <a:rPr lang="en-GB" sz="2400" dirty="0">
                <a:effectLst/>
              </a:rPr>
              <a:t>Co-ordinating ERM is a complex and demanding task – ensure sound relations and cooperation with role players</a:t>
            </a: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6790371"/>
      </p:ext>
    </p:extLst>
  </p:cSld>
  <p:clrMapOvr>
    <a:masterClrMapping/>
  </p:clrMapOvr>
  <p:transition>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idx="4294967295"/>
          </p:nvPr>
        </p:nvSpPr>
        <p:spPr>
          <a:xfrm>
            <a:off x="407193" y="116632"/>
            <a:ext cx="7996238" cy="458587"/>
          </a:xfrm>
        </p:spPr>
        <p:txBody>
          <a:bodyPr/>
          <a:lstStyle/>
          <a:p>
            <a:pPr marL="342900" lvl="1" indent="-342900" algn="ctr" eaLnBrk="1" hangingPunct="1"/>
            <a:r>
              <a:rPr lang="en-GB" sz="2800" b="1" dirty="0"/>
              <a:t>Some future challenges</a:t>
            </a:r>
          </a:p>
        </p:txBody>
      </p:sp>
      <p:sp>
        <p:nvSpPr>
          <p:cNvPr id="55299" name="Content Placeholder 2"/>
          <p:cNvSpPr>
            <a:spLocks noGrp="1"/>
          </p:cNvSpPr>
          <p:nvPr>
            <p:ph idx="4294967295"/>
          </p:nvPr>
        </p:nvSpPr>
        <p:spPr>
          <a:xfrm>
            <a:off x="251520" y="764885"/>
            <a:ext cx="8516938" cy="5321300"/>
          </a:xfrm>
          <a:noFill/>
        </p:spPr>
        <p:txBody>
          <a:bodyPr/>
          <a:lstStyle/>
          <a:p>
            <a:pPr marL="342900" lvl="1" indent="-342900" eaLnBrk="1" hangingPunct="1">
              <a:buClr>
                <a:schemeClr val="accent1"/>
              </a:buClr>
              <a:buSzPct val="55000"/>
              <a:buFont typeface="Wingdings" pitchFamily="2" charset="2"/>
              <a:buChar char="n"/>
            </a:pPr>
            <a:r>
              <a:rPr lang="en-GB" sz="2400" dirty="0">
                <a:effectLst/>
              </a:rPr>
              <a:t>Integrating strategy, risk management and performance management</a:t>
            </a:r>
          </a:p>
          <a:p>
            <a:pPr marL="342900" lvl="1" indent="-342900" eaLnBrk="1" hangingPunct="1">
              <a:buClr>
                <a:schemeClr val="accent1"/>
              </a:buClr>
              <a:buSzPct val="55000"/>
              <a:buFont typeface="Wingdings" pitchFamily="2" charset="2"/>
              <a:buChar char="n"/>
            </a:pPr>
            <a:r>
              <a:rPr lang="en-GB" sz="2400" dirty="0">
                <a:effectLst/>
              </a:rPr>
              <a:t>Integrated reporting, and providing assurance on non-financial content of annual reports, i.e. sustainability and social contribution</a:t>
            </a:r>
          </a:p>
          <a:p>
            <a:pPr marL="342900" lvl="1" indent="-342900" eaLnBrk="1" hangingPunct="1">
              <a:buClr>
                <a:schemeClr val="accent1"/>
              </a:buClr>
              <a:buSzPct val="55000"/>
              <a:buFont typeface="Wingdings" pitchFamily="2" charset="2"/>
              <a:buChar char="n"/>
            </a:pPr>
            <a:r>
              <a:rPr lang="en-GB" sz="2400" dirty="0">
                <a:effectLst/>
              </a:rPr>
              <a:t>Researching frameworks for assessing and measuring policy risks</a:t>
            </a:r>
          </a:p>
          <a:p>
            <a:pPr marL="342900" lvl="1" indent="-342900" eaLnBrk="1" hangingPunct="1">
              <a:buClr>
                <a:schemeClr val="accent1"/>
              </a:buClr>
              <a:buSzPct val="55000"/>
              <a:buFont typeface="Wingdings" pitchFamily="2" charset="2"/>
              <a:buChar char="n"/>
            </a:pPr>
            <a:r>
              <a:rPr lang="en-GB" sz="2400" dirty="0">
                <a:effectLst/>
              </a:rPr>
              <a:t>Finding a single risk measure for central banks (a proxy for RARORAC)</a:t>
            </a:r>
          </a:p>
          <a:p>
            <a:pPr marL="342900" lvl="1" indent="-342900" eaLnBrk="1" hangingPunct="1">
              <a:buClr>
                <a:schemeClr val="accent1"/>
              </a:buClr>
              <a:buSzPct val="55000"/>
              <a:buFont typeface="Wingdings" pitchFamily="2" charset="2"/>
              <a:buChar char="n"/>
            </a:pPr>
            <a:r>
              <a:rPr lang="en-GB" sz="2400" dirty="0">
                <a:effectLst/>
              </a:rPr>
              <a:t>Fixing central banks’ capital structures to reflect the risk exposure</a:t>
            </a: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5517574"/>
      </p:ext>
    </p:extLst>
  </p:cSld>
  <p:clrMapOvr>
    <a:masterClrMapping/>
  </p:clrMapOvr>
  <p:transition>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idx="4294967295"/>
          </p:nvPr>
        </p:nvSpPr>
        <p:spPr>
          <a:xfrm>
            <a:off x="819150" y="697048"/>
            <a:ext cx="7191376" cy="406265"/>
          </a:xfrm>
        </p:spPr>
        <p:txBody>
          <a:bodyPr/>
          <a:lstStyle/>
          <a:p>
            <a:pPr indent="0" algn="ctr" eaLnBrk="1" hangingPunct="1"/>
            <a:r>
              <a:rPr lang="en-US" sz="2400" b="1" dirty="0"/>
              <a:t>Conclusion</a:t>
            </a:r>
            <a:endParaRPr lang="en-GB" sz="2400" b="1" dirty="0"/>
          </a:p>
        </p:txBody>
      </p:sp>
      <p:sp>
        <p:nvSpPr>
          <p:cNvPr id="50179" name="Content Placeholder 2"/>
          <p:cNvSpPr>
            <a:spLocks noGrp="1"/>
          </p:cNvSpPr>
          <p:nvPr>
            <p:ph idx="4294967295"/>
          </p:nvPr>
        </p:nvSpPr>
        <p:spPr>
          <a:xfrm>
            <a:off x="828675" y="1376363"/>
            <a:ext cx="7258050" cy="4533900"/>
          </a:xfrm>
        </p:spPr>
        <p:txBody>
          <a:bodyPr/>
          <a:lstStyle/>
          <a:p>
            <a:pPr>
              <a:buFont typeface="Wingdings" pitchFamily="2" charset="2"/>
              <a:buNone/>
              <a:defRPr/>
            </a:pPr>
            <a:endParaRPr lang="en-GB" sz="2400" dirty="0"/>
          </a:p>
          <a:p>
            <a:pPr>
              <a:buFont typeface="Wingdings" pitchFamily="2" charset="2"/>
              <a:buNone/>
              <a:defRPr/>
            </a:pPr>
            <a:endParaRPr lang="en-GB" sz="2400" dirty="0"/>
          </a:p>
          <a:p>
            <a:pPr>
              <a:buFont typeface="Wingdings" pitchFamily="2" charset="2"/>
              <a:buNone/>
              <a:defRPr/>
            </a:pPr>
            <a:r>
              <a:rPr lang="en-GB" sz="2400" dirty="0"/>
              <a:t>Questions and answers</a:t>
            </a:r>
            <a:endParaRPr lang="en-GB" sz="2400" b="1" u="sng" dirty="0"/>
          </a:p>
          <a:p>
            <a:pPr>
              <a:defRPr/>
            </a:pPr>
            <a:endParaRPr lang="en-GB" sz="2400" dirty="0"/>
          </a:p>
          <a:p>
            <a:pPr marL="0" indent="363538">
              <a:defRPr/>
            </a:pPr>
            <a:endParaRPr lang="en-ZA" sz="2400" dirty="0"/>
          </a:p>
          <a:p>
            <a:pPr marL="0" indent="0">
              <a:buFont typeface="Wingdings" pitchFamily="2" charset="2"/>
              <a:buNone/>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5" name="Picture 5" descr="LOGOB&amp;W"/>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2863" y="6070600"/>
            <a:ext cx="148113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s://encrypted-tbn3.gstatic.com/images?q=tbn:ANd9GcT9NmP59s3ygPmNtsJprJ5cebAOs8bkBaLYOrDDnvNNUNNxKQfZ">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581736" y="1484784"/>
            <a:ext cx="3230624" cy="3816424"/>
          </a:xfrm>
          <a:prstGeom prst="rect">
            <a:avLst/>
          </a:prstGeom>
          <a:noFill/>
          <a:ln>
            <a:noFill/>
          </a:ln>
        </p:spPr>
      </p:pic>
    </p:spTree>
    <p:extLst>
      <p:ext uri="{BB962C8B-B14F-4D97-AF65-F5344CB8AC3E}">
        <p14:creationId xmlns:p14="http://schemas.microsoft.com/office/powerpoint/2010/main" val="744900573"/>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99903"/>
            <a:ext cx="8712968" cy="824841"/>
          </a:xfrm>
        </p:spPr>
        <p:txBody>
          <a:bodyPr/>
          <a:lstStyle/>
          <a:p>
            <a:pPr marL="0" lvl="1" indent="0" algn="ctr"/>
            <a:r>
              <a:rPr lang="en-US" sz="2800" b="1" dirty="0"/>
              <a:t>Establish appropriate risk </a:t>
            </a:r>
            <a:br>
              <a:rPr lang="en-US" sz="2800" b="1" dirty="0"/>
            </a:br>
            <a:r>
              <a:rPr lang="en-US" sz="2800" b="1" dirty="0"/>
              <a:t>governance structures</a:t>
            </a:r>
            <a:endParaRPr lang="en-ZA" sz="2800" b="1" dirty="0"/>
          </a:p>
        </p:txBody>
      </p:sp>
      <p:sp>
        <p:nvSpPr>
          <p:cNvPr id="3" name="Content Placeholder 2"/>
          <p:cNvSpPr>
            <a:spLocks noGrp="1"/>
          </p:cNvSpPr>
          <p:nvPr>
            <p:ph idx="1"/>
          </p:nvPr>
        </p:nvSpPr>
        <p:spPr>
          <a:xfrm>
            <a:off x="251520" y="1376139"/>
            <a:ext cx="7920879" cy="4429125"/>
          </a:xfrm>
        </p:spPr>
        <p:txBody>
          <a:bodyPr/>
          <a:lstStyle/>
          <a:p>
            <a:pPr algn="just"/>
            <a:r>
              <a:rPr lang="en-US" sz="2400" dirty="0">
                <a:effectLst/>
              </a:rPr>
              <a:t>King Report and Code on Corporate Governance (third version) contain recommended principles for corporate governance in SA</a:t>
            </a:r>
            <a:endParaRPr lang="en-ZA" sz="2400" dirty="0">
              <a:effectLst/>
            </a:endParaRPr>
          </a:p>
          <a:p>
            <a:pPr algn="just"/>
            <a:r>
              <a:rPr lang="en-US" sz="2400" dirty="0">
                <a:effectLst/>
              </a:rPr>
              <a:t>Chapter 4 (of 9) devoted to the Governance of Risk</a:t>
            </a:r>
            <a:endParaRPr lang="en-ZA" sz="2400" dirty="0">
              <a:effectLst/>
            </a:endParaRPr>
          </a:p>
          <a:p>
            <a:pPr algn="just"/>
            <a:r>
              <a:rPr lang="en-US" sz="2400" dirty="0">
                <a:effectLst/>
              </a:rPr>
              <a:t>The SARB strives to apply the principles of King III, to the extent deemed appropriate for a central bank </a:t>
            </a:r>
            <a:endParaRPr lang="en-ZA" sz="2400" dirty="0">
              <a:effectLst/>
            </a:endParaRPr>
          </a:p>
          <a:p>
            <a:pPr marL="0" indent="0">
              <a:buNone/>
            </a:pPr>
            <a:endParaRPr lang="en-ZA" dirty="0"/>
          </a:p>
        </p:txBody>
      </p:sp>
    </p:spTree>
    <p:extLst>
      <p:ext uri="{BB962C8B-B14F-4D97-AF65-F5344CB8AC3E}">
        <p14:creationId xmlns:p14="http://schemas.microsoft.com/office/powerpoint/2010/main" val="3285359778"/>
      </p:ext>
    </p:extLst>
  </p:cSld>
  <p:clrMapOvr>
    <a:masterClrMapping/>
  </p:clrMapOvr>
  <p:transition>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a:xfrm>
            <a:off x="377825" y="234950"/>
            <a:ext cx="7996238" cy="823913"/>
          </a:xfrm>
        </p:spPr>
        <p:txBody>
          <a:bodyPr/>
          <a:lstStyle/>
          <a:p>
            <a:pPr indent="0" algn="ctr" eaLnBrk="1" hangingPunct="1"/>
            <a:r>
              <a:rPr lang="en-US" altLang="en-US" sz="2800" b="1" dirty="0"/>
              <a:t>Risks faced by central banks</a:t>
            </a:r>
            <a:br>
              <a:rPr lang="en-US" altLang="en-US" sz="2800" b="1" dirty="0"/>
            </a:br>
            <a:r>
              <a:rPr lang="en-US" altLang="en-US" sz="2800" b="1" dirty="0"/>
              <a:t>(Core functions)</a:t>
            </a:r>
            <a:endParaRPr lang="en-GB" altLang="en-US" sz="2800" b="1" i="1" dirty="0"/>
          </a:p>
        </p:txBody>
      </p:sp>
      <p:sp>
        <p:nvSpPr>
          <p:cNvPr id="50179" name="Content Placeholder 2"/>
          <p:cNvSpPr>
            <a:spLocks noGrp="1"/>
          </p:cNvSpPr>
          <p:nvPr>
            <p:ph idx="4294967295"/>
          </p:nvPr>
        </p:nvSpPr>
        <p:spPr>
          <a:xfrm>
            <a:off x="247650" y="1592263"/>
            <a:ext cx="8504238" cy="4765675"/>
          </a:xfrm>
        </p:spPr>
        <p:txBody>
          <a:bodyPr/>
          <a:lstStyle/>
          <a:p>
            <a:pPr>
              <a:defRPr/>
            </a:pPr>
            <a:r>
              <a:rPr lang="en-ZA" sz="2400" dirty="0"/>
              <a:t>Failure to provide credible economic information to effectively support economic policy formulation</a:t>
            </a:r>
            <a:endParaRPr lang="en-GB" sz="2400" dirty="0"/>
          </a:p>
          <a:p>
            <a:pPr>
              <a:defRPr/>
            </a:pPr>
            <a:r>
              <a:rPr lang="en-ZA" sz="2400" dirty="0"/>
              <a:t>Ineffective implementation of monetary policy </a:t>
            </a:r>
            <a:endParaRPr lang="en-GB" sz="2400" dirty="0"/>
          </a:p>
          <a:p>
            <a:pPr>
              <a:defRPr/>
            </a:pPr>
            <a:r>
              <a:rPr lang="en-ZA" sz="2400" dirty="0"/>
              <a:t>Failure of the settlement system</a:t>
            </a:r>
            <a:endParaRPr lang="en-GB" sz="2400" dirty="0"/>
          </a:p>
          <a:p>
            <a:pPr>
              <a:defRPr/>
            </a:pPr>
            <a:r>
              <a:rPr lang="en-ZA" sz="2400" dirty="0"/>
              <a:t>Inadequate or ineffective regulation and bank supervision </a:t>
            </a:r>
            <a:endParaRPr lang="en-GB" sz="2400" dirty="0"/>
          </a:p>
          <a:p>
            <a:pPr>
              <a:defRPr/>
            </a:pPr>
            <a:r>
              <a:rPr lang="en-ZA" sz="2400" dirty="0"/>
              <a:t>Inability or failure to identify actual threats and vulnerabilities to financial system stability</a:t>
            </a:r>
            <a:endParaRPr lang="en-GB" sz="2400" dirty="0"/>
          </a:p>
          <a:p>
            <a:pPr>
              <a:defRPr/>
            </a:pPr>
            <a:r>
              <a:rPr lang="en-ZA" sz="2400" dirty="0"/>
              <a:t>Failure to ensure the availability of a secure national currency</a:t>
            </a:r>
            <a:endParaRPr lang="en-GB" sz="2400" dirty="0"/>
          </a:p>
          <a:p>
            <a:pPr>
              <a:defRPr/>
            </a:pPr>
            <a:r>
              <a:rPr lang="en-ZA" sz="2400" dirty="0"/>
              <a:t>Ineffective administration of the exchange control system </a:t>
            </a:r>
            <a:endParaRPr lang="en-GB" sz="2400" dirty="0"/>
          </a:p>
          <a:p>
            <a:pPr>
              <a:defRPr/>
            </a:pPr>
            <a:r>
              <a:rPr lang="en-ZA" sz="2400" dirty="0"/>
              <a:t>Ineffective management of the official foreign reserves </a:t>
            </a:r>
            <a:endParaRPr lang="en-GB" sz="2400" dirty="0"/>
          </a:p>
          <a:p>
            <a:pPr>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62468" name="Picture 7" descr="90thNewLOGO FinalBLA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5488" y="5761038"/>
            <a:ext cx="517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8044979"/>
      </p:ext>
    </p:extLst>
  </p:cSld>
  <p:clrMapOvr>
    <a:masterClrMapping/>
  </p:clrMapOvr>
  <p:transition>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idx="4294967295"/>
          </p:nvPr>
        </p:nvSpPr>
        <p:spPr>
          <a:xfrm>
            <a:off x="377825" y="265113"/>
            <a:ext cx="7996238" cy="838200"/>
          </a:xfrm>
        </p:spPr>
        <p:txBody>
          <a:bodyPr/>
          <a:lstStyle/>
          <a:p>
            <a:pPr indent="0" algn="ctr" eaLnBrk="1" hangingPunct="1"/>
            <a:r>
              <a:rPr lang="en-US" altLang="en-US" sz="2800" b="1" dirty="0"/>
              <a:t>Risks faced by central banks</a:t>
            </a:r>
            <a:br>
              <a:rPr lang="en-US" altLang="en-US" sz="2800" b="1" dirty="0"/>
            </a:br>
            <a:r>
              <a:rPr lang="en-US" altLang="en-US" sz="2800" b="1" dirty="0"/>
              <a:t>(S</a:t>
            </a:r>
            <a:r>
              <a:rPr lang="en-ZA" altLang="en-US" sz="2800" b="1" dirty="0" err="1"/>
              <a:t>upport</a:t>
            </a:r>
            <a:r>
              <a:rPr lang="en-ZA" altLang="en-US" sz="2800" b="1" dirty="0"/>
              <a:t> structure and systems) </a:t>
            </a:r>
            <a:endParaRPr lang="en-GB" altLang="en-US" sz="2800" b="1" dirty="0"/>
          </a:p>
        </p:txBody>
      </p:sp>
      <p:sp>
        <p:nvSpPr>
          <p:cNvPr id="50179" name="Content Placeholder 2"/>
          <p:cNvSpPr>
            <a:spLocks noGrp="1"/>
          </p:cNvSpPr>
          <p:nvPr>
            <p:ph idx="4294967295"/>
          </p:nvPr>
        </p:nvSpPr>
        <p:spPr>
          <a:xfrm>
            <a:off x="247650" y="1620838"/>
            <a:ext cx="8516938" cy="4808537"/>
          </a:xfrm>
        </p:spPr>
        <p:txBody>
          <a:bodyPr/>
          <a:lstStyle/>
          <a:p>
            <a:pPr>
              <a:defRPr/>
            </a:pPr>
            <a:r>
              <a:rPr lang="en-ZA" sz="2400" dirty="0"/>
              <a:t>Failure to maintain an adequate, competent and effective work force</a:t>
            </a:r>
            <a:endParaRPr lang="en-GB" sz="2400" dirty="0"/>
          </a:p>
          <a:p>
            <a:pPr>
              <a:defRPr/>
            </a:pPr>
            <a:r>
              <a:rPr lang="en-ZA" sz="2400" dirty="0"/>
              <a:t>Failure of critical </a:t>
            </a:r>
            <a:r>
              <a:rPr lang="en-ZA" sz="2400" dirty="0" err="1"/>
              <a:t>ICT</a:t>
            </a:r>
            <a:r>
              <a:rPr lang="en-ZA" sz="2400" dirty="0"/>
              <a:t> systems </a:t>
            </a:r>
            <a:endParaRPr lang="en-GB" sz="2400" dirty="0"/>
          </a:p>
          <a:p>
            <a:pPr>
              <a:defRPr/>
            </a:pPr>
            <a:r>
              <a:rPr lang="en-ZA" sz="2400" dirty="0"/>
              <a:t>A lack of or ineffective business continuity capability </a:t>
            </a:r>
            <a:endParaRPr lang="en-GB" sz="2400" dirty="0"/>
          </a:p>
          <a:p>
            <a:pPr>
              <a:defRPr/>
            </a:pPr>
            <a:r>
              <a:rPr lang="en-ZA" sz="2400" dirty="0"/>
              <a:t>Inadequate, ineffective, inefficient or uneconomical properties, physical infrastructure, office space and corporate support services </a:t>
            </a:r>
            <a:endParaRPr lang="en-GB" sz="2400" dirty="0"/>
          </a:p>
          <a:p>
            <a:pPr>
              <a:defRPr/>
            </a:pPr>
            <a:r>
              <a:rPr lang="en-ZA" sz="2400" dirty="0"/>
              <a:t>Ineffective legislation, invalid agreements, incorrect legal advice and opinions </a:t>
            </a:r>
            <a:endParaRPr lang="en-GB" sz="2800" dirty="0"/>
          </a:p>
          <a:p>
            <a:pPr>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63492" name="Picture 7" descr="90thNewLOGO FinalBLA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5488" y="5761038"/>
            <a:ext cx="517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8865083"/>
      </p:ext>
    </p:extLst>
  </p:cSld>
  <p:clrMapOvr>
    <a:masterClrMapping/>
  </p:clrMapOvr>
  <p:transition>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idx="4294967295"/>
          </p:nvPr>
        </p:nvSpPr>
        <p:spPr>
          <a:xfrm>
            <a:off x="377825" y="423863"/>
            <a:ext cx="7996238" cy="823912"/>
          </a:xfrm>
        </p:spPr>
        <p:txBody>
          <a:bodyPr/>
          <a:lstStyle/>
          <a:p>
            <a:pPr indent="0" algn="ctr" eaLnBrk="1" hangingPunct="1"/>
            <a:r>
              <a:rPr lang="en-US" altLang="en-US" sz="2800" b="1" dirty="0"/>
              <a:t>Risks faced by central banks</a:t>
            </a:r>
            <a:br>
              <a:rPr lang="en-US" altLang="en-US" sz="2800" b="1" dirty="0"/>
            </a:br>
            <a:r>
              <a:rPr lang="en-US" altLang="en-US" sz="2800" b="1" dirty="0"/>
              <a:t>(</a:t>
            </a:r>
            <a:r>
              <a:rPr lang="en-ZA" altLang="en-US" sz="2800" b="1" dirty="0"/>
              <a:t>consequential risks)</a:t>
            </a:r>
            <a:endParaRPr lang="en-GB" altLang="en-US" sz="2800" b="1" dirty="0"/>
          </a:p>
        </p:txBody>
      </p:sp>
      <p:sp>
        <p:nvSpPr>
          <p:cNvPr id="50179" name="Content Placeholder 2"/>
          <p:cNvSpPr>
            <a:spLocks noGrp="1"/>
          </p:cNvSpPr>
          <p:nvPr>
            <p:ph idx="4294967295"/>
          </p:nvPr>
        </p:nvSpPr>
        <p:spPr>
          <a:xfrm>
            <a:off x="247650" y="1635125"/>
            <a:ext cx="8516938" cy="4533900"/>
          </a:xfrm>
        </p:spPr>
        <p:txBody>
          <a:bodyPr/>
          <a:lstStyle/>
          <a:p>
            <a:pPr>
              <a:defRPr/>
            </a:pPr>
            <a:r>
              <a:rPr lang="en-ZA" sz="2400" dirty="0"/>
              <a:t>Exposure to specific financial risk elements, as a consequence of foreign reserve management and market operations</a:t>
            </a:r>
            <a:endParaRPr lang="en-GB" sz="2400" dirty="0"/>
          </a:p>
          <a:p>
            <a:pPr>
              <a:defRPr/>
            </a:pPr>
            <a:r>
              <a:rPr lang="en-GB" sz="2400" dirty="0"/>
              <a:t>Failure to adequately secure the Bank’s cash holdings and large value payments </a:t>
            </a:r>
          </a:p>
          <a:p>
            <a:pPr>
              <a:defRPr/>
            </a:pPr>
            <a:r>
              <a:rPr lang="en-ZA" sz="2400" dirty="0"/>
              <a:t>Possible litigation due to failure to adhere to contractual obligations or fulfilment of duties in terms of relevant legislation, including the </a:t>
            </a:r>
            <a:r>
              <a:rPr lang="en-ZA" sz="2400" dirty="0" err="1"/>
              <a:t>SARB</a:t>
            </a:r>
            <a:r>
              <a:rPr lang="en-ZA" sz="2400" dirty="0"/>
              <a:t> Act</a:t>
            </a:r>
            <a:endParaRPr lang="en-GB" sz="2400" dirty="0"/>
          </a:p>
          <a:p>
            <a:pPr>
              <a:defRPr/>
            </a:pPr>
            <a:r>
              <a:rPr lang="en-ZA" sz="2400" dirty="0"/>
              <a:t>Poor financial discipline, excessive expenditure and failure to accurately effect payments and process transactions </a:t>
            </a:r>
            <a:endParaRPr lang="en-GB" sz="2800" dirty="0"/>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64516" name="Picture 7" descr="90thNewLOGO FinalBLA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5488" y="5761038"/>
            <a:ext cx="517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5241839"/>
      </p:ext>
    </p:extLst>
  </p:cSld>
  <p:clrMapOvr>
    <a:masterClrMapping/>
  </p:clrMapOvr>
  <p:transition>
    <p:wipe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idx="4294967295"/>
          </p:nvPr>
        </p:nvSpPr>
        <p:spPr>
          <a:xfrm>
            <a:off x="377825" y="365125"/>
            <a:ext cx="7996238" cy="825500"/>
          </a:xfrm>
        </p:spPr>
        <p:txBody>
          <a:bodyPr/>
          <a:lstStyle/>
          <a:p>
            <a:pPr indent="0" algn="ctr" eaLnBrk="1" hangingPunct="1"/>
            <a:r>
              <a:rPr lang="en-US" altLang="en-US" sz="2800" b="1" dirty="0"/>
              <a:t>Risks faced by central banks</a:t>
            </a:r>
            <a:br>
              <a:rPr lang="en-US" altLang="en-US" sz="2800" b="1" dirty="0"/>
            </a:br>
            <a:r>
              <a:rPr lang="en-US" altLang="en-US" sz="2800" b="1" dirty="0"/>
              <a:t>(</a:t>
            </a:r>
            <a:r>
              <a:rPr lang="en-ZA" altLang="en-US" sz="2800" b="1" dirty="0"/>
              <a:t>reputational risk)</a:t>
            </a:r>
            <a:endParaRPr lang="en-GB" altLang="en-US" sz="2800" b="1" dirty="0"/>
          </a:p>
        </p:txBody>
      </p:sp>
      <p:sp>
        <p:nvSpPr>
          <p:cNvPr id="50179" name="Content Placeholder 2"/>
          <p:cNvSpPr>
            <a:spLocks noGrp="1"/>
          </p:cNvSpPr>
          <p:nvPr>
            <p:ph idx="4294967295"/>
          </p:nvPr>
        </p:nvSpPr>
        <p:spPr>
          <a:xfrm>
            <a:off x="247650" y="1592263"/>
            <a:ext cx="8516938" cy="4532312"/>
          </a:xfrm>
        </p:spPr>
        <p:txBody>
          <a:bodyPr/>
          <a:lstStyle/>
          <a:p>
            <a:pPr>
              <a:buFont typeface="Wingdings" pitchFamily="2" charset="2"/>
              <a:buNone/>
              <a:defRPr/>
            </a:pPr>
            <a:r>
              <a:rPr lang="en-ZA" sz="2400" dirty="0" err="1"/>
              <a:t>Reputational</a:t>
            </a:r>
            <a:r>
              <a:rPr lang="en-ZA" sz="2400" dirty="0"/>
              <a:t> risk -</a:t>
            </a:r>
          </a:p>
          <a:p>
            <a:pPr>
              <a:defRPr/>
            </a:pPr>
            <a:r>
              <a:rPr lang="en-ZA" sz="2400" dirty="0"/>
              <a:t>is probably probably one of the biggest consequential risks that the Bank is faced with, which means that if the other categories of risk are not properly managed, the Bank’s reputation could suffer substantial damage</a:t>
            </a:r>
            <a:endParaRPr lang="en-GB" sz="2400" dirty="0"/>
          </a:p>
          <a:p>
            <a:pPr>
              <a:defRPr/>
            </a:pPr>
            <a:r>
              <a:rPr lang="en-ZA" sz="2400" dirty="0"/>
              <a:t>is closely linked to the conduct of and communication by, especially, the executive management of the Bank</a:t>
            </a:r>
            <a:endParaRPr lang="en-GB" sz="2000" dirty="0">
              <a:effectLst/>
            </a:endParaRPr>
          </a:p>
          <a:p>
            <a:pPr marL="342900" lvl="1" indent="-342900" eaLnBrk="1" hangingPunct="1">
              <a:buClr>
                <a:schemeClr val="accent1"/>
              </a:buClr>
              <a:buFont typeface="Wingdings" pitchFamily="2" charset="2"/>
              <a:buChar char="§"/>
              <a:defRPr/>
            </a:pPr>
            <a:r>
              <a:rPr lang="en-ZA" sz="2400" dirty="0"/>
              <a:t>can arise even when all other risks are managed effectively by the Bank, when there is a mismatch between public perceptions and the actual objectives, actions and resources of the Bank     </a:t>
            </a:r>
            <a:endParaRPr lang="en-GB" sz="2400" dirty="0"/>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65540" name="Picture 7" descr="90thNewLOGO FinalBLA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5488" y="5761038"/>
            <a:ext cx="517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1020470"/>
      </p:ext>
    </p:extLst>
  </p:cSld>
  <p:clrMapOvr>
    <a:masterClrMapping/>
  </p:clrMapOvr>
  <p:transition>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idx="4294967295"/>
          </p:nvPr>
        </p:nvSpPr>
        <p:spPr>
          <a:xfrm>
            <a:off x="377825" y="265113"/>
            <a:ext cx="7996238" cy="838200"/>
          </a:xfrm>
        </p:spPr>
        <p:txBody>
          <a:bodyPr/>
          <a:lstStyle/>
          <a:p>
            <a:pPr indent="0" algn="ctr" eaLnBrk="1" hangingPunct="1"/>
            <a:r>
              <a:rPr lang="en-US" altLang="en-US" sz="2800" b="1" dirty="0"/>
              <a:t>Risks faced by central banks</a:t>
            </a:r>
            <a:br>
              <a:rPr lang="en-US" altLang="en-US" sz="2800" b="1" dirty="0"/>
            </a:br>
            <a:r>
              <a:rPr lang="en-US" altLang="en-US" sz="2800" b="1" dirty="0"/>
              <a:t>(</a:t>
            </a:r>
            <a:r>
              <a:rPr lang="en-ZA" altLang="en-US" sz="2800" b="1" dirty="0"/>
              <a:t>exogenous risks)</a:t>
            </a:r>
            <a:endParaRPr lang="en-GB" altLang="en-US" sz="2800" b="1" dirty="0"/>
          </a:p>
        </p:txBody>
      </p:sp>
      <p:sp>
        <p:nvSpPr>
          <p:cNvPr id="50179" name="Content Placeholder 2"/>
          <p:cNvSpPr>
            <a:spLocks noGrp="1"/>
          </p:cNvSpPr>
          <p:nvPr>
            <p:ph idx="4294967295"/>
          </p:nvPr>
        </p:nvSpPr>
        <p:spPr>
          <a:xfrm>
            <a:off x="247650" y="1533525"/>
            <a:ext cx="8605838" cy="4533900"/>
          </a:xfrm>
        </p:spPr>
        <p:txBody>
          <a:bodyPr/>
          <a:lstStyle/>
          <a:p>
            <a:pPr marL="0" indent="0">
              <a:buFont typeface="Wingdings" pitchFamily="2" charset="2"/>
              <a:buNone/>
              <a:defRPr/>
            </a:pPr>
            <a:r>
              <a:rPr lang="en-ZA" sz="2400" dirty="0"/>
              <a:t>Bank has no direct control over these risks (could significantly impact on the achievement of organisational objectives)</a:t>
            </a:r>
          </a:p>
          <a:p>
            <a:pPr>
              <a:defRPr/>
            </a:pPr>
            <a:r>
              <a:rPr lang="en-ZA" sz="2400" dirty="0"/>
              <a:t>Significant increases in prices of imported goods/services (e.g. oil)</a:t>
            </a:r>
            <a:endParaRPr lang="en-GB" sz="2400" dirty="0"/>
          </a:p>
          <a:p>
            <a:pPr>
              <a:defRPr/>
            </a:pPr>
            <a:r>
              <a:rPr lang="en-GB" sz="2400" dirty="0"/>
              <a:t>Significant (negative) changes in the macroeconomic (including fiscal) policy and/or practices of Government</a:t>
            </a:r>
          </a:p>
          <a:p>
            <a:pPr>
              <a:defRPr/>
            </a:pPr>
            <a:r>
              <a:rPr lang="en-GB" sz="2400" dirty="0"/>
              <a:t>Significant negative socio-economic developments in South Africa (e.g. significant deterioration in the AIDS situation)</a:t>
            </a:r>
          </a:p>
          <a:p>
            <a:pPr>
              <a:defRPr/>
            </a:pPr>
            <a:r>
              <a:rPr lang="en-GB" sz="2400" dirty="0"/>
              <a:t>Local, regional and/or emerging market political unrest as well as global geo-strategic risks and trends.</a:t>
            </a:r>
          </a:p>
          <a:p>
            <a:pPr>
              <a:defRPr/>
            </a:pPr>
            <a:endParaRPr lang="en-GB" sz="2400" dirty="0"/>
          </a:p>
          <a:p>
            <a:pPr marL="0" indent="363538">
              <a:defRPr/>
            </a:pPr>
            <a:endParaRPr lang="en-ZA" sz="2400" dirty="0"/>
          </a:p>
          <a:p>
            <a:pPr marL="0" indent="0">
              <a:buFont typeface="Wingdings" pitchFamily="2" charset="2"/>
              <a:buNone/>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66564" name="Picture 7" descr="90thNewLOGO FinalBLA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5488" y="5761038"/>
            <a:ext cx="517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2956684"/>
      </p:ext>
    </p:extLst>
  </p:cSld>
  <p:clrMapOvr>
    <a:masterClrMapping/>
  </p:clrMapOvr>
  <p:transition>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idx="4294967295"/>
          </p:nvPr>
        </p:nvSpPr>
        <p:spPr>
          <a:xfrm>
            <a:off x="377825" y="265113"/>
            <a:ext cx="7996238" cy="838200"/>
          </a:xfrm>
        </p:spPr>
        <p:txBody>
          <a:bodyPr/>
          <a:lstStyle/>
          <a:p>
            <a:pPr indent="0" algn="ctr" eaLnBrk="1" hangingPunct="1"/>
            <a:r>
              <a:rPr lang="en-US" altLang="en-US" sz="2800" b="1" dirty="0"/>
              <a:t>Risks faced by central banks</a:t>
            </a:r>
            <a:br>
              <a:rPr lang="en-US" altLang="en-US" sz="2800" b="1" dirty="0"/>
            </a:br>
            <a:r>
              <a:rPr lang="en-US" altLang="en-US" sz="2800" b="1" dirty="0"/>
              <a:t>(</a:t>
            </a:r>
            <a:r>
              <a:rPr lang="en-ZA" altLang="en-US" sz="2800" b="1" dirty="0"/>
              <a:t>exogenous risks)</a:t>
            </a:r>
            <a:endParaRPr lang="en-GB" altLang="en-US" sz="2800" b="1" dirty="0"/>
          </a:p>
        </p:txBody>
      </p:sp>
      <p:sp>
        <p:nvSpPr>
          <p:cNvPr id="50179" name="Content Placeholder 2"/>
          <p:cNvSpPr>
            <a:spLocks noGrp="1"/>
          </p:cNvSpPr>
          <p:nvPr>
            <p:ph idx="4294967295"/>
          </p:nvPr>
        </p:nvSpPr>
        <p:spPr>
          <a:xfrm>
            <a:off x="247650" y="1533525"/>
            <a:ext cx="8605838" cy="4533900"/>
          </a:xfrm>
        </p:spPr>
        <p:txBody>
          <a:bodyPr/>
          <a:lstStyle/>
          <a:p>
            <a:pPr>
              <a:defRPr/>
            </a:pPr>
            <a:r>
              <a:rPr lang="en-GB" sz="2400" dirty="0"/>
              <a:t>Significant global or regional financial shocks or instability</a:t>
            </a:r>
          </a:p>
          <a:p>
            <a:pPr>
              <a:defRPr/>
            </a:pPr>
            <a:r>
              <a:rPr lang="en-GB" sz="2400" dirty="0"/>
              <a:t>Significant global slow-down in economic growth or a global recession</a:t>
            </a:r>
          </a:p>
          <a:p>
            <a:pPr>
              <a:defRPr/>
            </a:pPr>
            <a:r>
              <a:rPr lang="en-GB" sz="2400" dirty="0"/>
              <a:t>External security risks, including criminal activity such as cash heists, cyber crime, counterfeiting of notes and coin, money laundering, as well as activist and terrorist activity</a:t>
            </a:r>
          </a:p>
          <a:p>
            <a:pPr>
              <a:defRPr/>
            </a:pPr>
            <a:r>
              <a:rPr lang="en-ZA" sz="2400" dirty="0"/>
              <a:t>Disruptions to or failure of services provided by external service providers to the Bank. These include services such as electricity, water and telecommunication</a:t>
            </a:r>
            <a:endParaRPr lang="en-GB" sz="2400" b="1" u="sng" dirty="0"/>
          </a:p>
          <a:p>
            <a:pPr>
              <a:defRPr/>
            </a:pPr>
            <a:endParaRPr lang="en-GB" sz="2400" dirty="0"/>
          </a:p>
          <a:p>
            <a:pPr marL="0" indent="363538">
              <a:defRPr/>
            </a:pPr>
            <a:endParaRPr lang="en-ZA" sz="2400" dirty="0"/>
          </a:p>
          <a:p>
            <a:pPr marL="0" indent="0">
              <a:buFont typeface="Wingdings" pitchFamily="2" charset="2"/>
              <a:buNone/>
              <a:defRPr/>
            </a:pPr>
            <a:endParaRPr lang="en-GB" sz="2000" dirty="0">
              <a:effectLst/>
            </a:endParaRPr>
          </a:p>
          <a:p>
            <a:pPr marL="342900" lvl="1" indent="-342900" eaLnBrk="1" hangingPunct="1">
              <a:buClr>
                <a:schemeClr val="accent1"/>
              </a:buClr>
              <a:buSzPct val="55000"/>
              <a:buFont typeface="Wingdings" pitchFamily="2" charset="2"/>
              <a:buChar char="n"/>
              <a:defRPr/>
            </a:pPr>
            <a:endParaRPr lang="en-GB" sz="2400" dirty="0">
              <a:effectLst/>
            </a:endParaRPr>
          </a:p>
          <a:p>
            <a:pPr marL="342900" lvl="1" indent="-342900" eaLnBrk="1" hangingPunct="1">
              <a:buClr>
                <a:schemeClr val="accent1"/>
              </a:buClr>
              <a:buFont typeface="Wingdings" pitchFamily="2" charset="2"/>
              <a:buChar char="§"/>
              <a:defRPr/>
            </a:pPr>
            <a:endParaRPr lang="en-GB" sz="2400" dirty="0">
              <a:effectLst/>
            </a:endParaRPr>
          </a:p>
          <a:p>
            <a:pPr marL="742950" lvl="2" indent="-342900" eaLnBrk="1" hangingPunct="1">
              <a:buClr>
                <a:schemeClr val="accent1"/>
              </a:buClr>
              <a:buFontTx/>
              <a:buNone/>
              <a:defRPr/>
            </a:pPr>
            <a:endParaRPr lang="en-GB" sz="2400" dirty="0">
              <a:effectLst/>
            </a:endParaRPr>
          </a:p>
          <a:p>
            <a:pPr marL="342900" lvl="1" indent="-342900" eaLnBrk="1" hangingPunct="1">
              <a:buClr>
                <a:schemeClr val="accent1"/>
              </a:buClr>
              <a:buSzPct val="70000"/>
              <a:buFont typeface="Wingdings" pitchFamily="2" charset="2"/>
              <a:buChar char="n"/>
              <a:defRPr/>
            </a:pPr>
            <a:endParaRPr lang="en-GB" sz="2400" dirty="0">
              <a:effectLst/>
            </a:endParaRPr>
          </a:p>
          <a:p>
            <a:pPr eaLnBrk="1" hangingPunct="1">
              <a:buFont typeface="Wingdings" pitchFamily="2" charset="2"/>
              <a:buNone/>
              <a:defRPr/>
            </a:pPr>
            <a:endParaRPr lang="en-GB" sz="2400" dirty="0">
              <a:effectLst/>
            </a:endParaRPr>
          </a:p>
          <a:p>
            <a:pPr eaLnBrk="1" hangingPunct="1">
              <a:buFont typeface="Wingdings" pitchFamily="2" charset="2"/>
              <a:buNone/>
              <a:defRPr/>
            </a:pPr>
            <a:endParaRPr lang="en-GB" sz="2400" dirty="0">
              <a:effectLst/>
            </a:endParaRPr>
          </a:p>
        </p:txBody>
      </p:sp>
      <p:pic>
        <p:nvPicPr>
          <p:cNvPr id="67588" name="Picture 7" descr="90thNewLOGO FinalBLAC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5488" y="5761038"/>
            <a:ext cx="517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3473590"/>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34109"/>
            <a:ext cx="7920880" cy="458587"/>
          </a:xfrm>
        </p:spPr>
        <p:txBody>
          <a:bodyPr/>
          <a:lstStyle/>
          <a:p>
            <a:pPr marL="0" indent="0" algn="ctr"/>
            <a:r>
              <a:rPr lang="en-ZA" sz="2800" b="1" dirty="0"/>
              <a:t>King III, Chapter 4 - The Governance of Risk</a:t>
            </a:r>
          </a:p>
        </p:txBody>
      </p:sp>
      <p:sp>
        <p:nvSpPr>
          <p:cNvPr id="3" name="Content Placeholder 2"/>
          <p:cNvSpPr>
            <a:spLocks noGrp="1"/>
          </p:cNvSpPr>
          <p:nvPr>
            <p:ph idx="1"/>
          </p:nvPr>
        </p:nvSpPr>
        <p:spPr>
          <a:xfrm>
            <a:off x="395536" y="692696"/>
            <a:ext cx="7992888" cy="5832648"/>
          </a:xfrm>
        </p:spPr>
        <p:txBody>
          <a:bodyPr/>
          <a:lstStyle/>
          <a:p>
            <a:r>
              <a:rPr lang="en-ZA" sz="2000" dirty="0"/>
              <a:t>Board responsible for the governance of risk</a:t>
            </a:r>
          </a:p>
          <a:p>
            <a:pPr>
              <a:tabLst>
                <a:tab pos="714375" algn="l"/>
              </a:tabLst>
            </a:pPr>
            <a:r>
              <a:rPr lang="en-ZA" sz="2000" dirty="0"/>
              <a:t>Board determines the levels of risk tolerance</a:t>
            </a:r>
          </a:p>
          <a:p>
            <a:pPr>
              <a:tabLst>
                <a:tab pos="714375" algn="l"/>
              </a:tabLst>
            </a:pPr>
            <a:r>
              <a:rPr lang="en-ZA" sz="2000" dirty="0"/>
              <a:t>Risk/audit committee assists board with risk responsibilities</a:t>
            </a:r>
          </a:p>
          <a:p>
            <a:pPr marL="361950" indent="-361950">
              <a:tabLst>
                <a:tab pos="714375" algn="l"/>
              </a:tabLst>
            </a:pPr>
            <a:r>
              <a:rPr lang="en-ZA" sz="2000" dirty="0"/>
              <a:t>Board delegates to management the responsibility to design, implement and monitor a risk management plan</a:t>
            </a:r>
          </a:p>
          <a:p>
            <a:r>
              <a:rPr lang="en-ZA" sz="2000" dirty="0"/>
              <a:t>Board ensures risk assessments performed on a continual basis</a:t>
            </a:r>
          </a:p>
          <a:p>
            <a:r>
              <a:rPr lang="en-ZA" sz="2000" dirty="0"/>
              <a:t>Board ensures frameworks/methodologies implemented to anticipate unpredictable risks</a:t>
            </a:r>
          </a:p>
          <a:p>
            <a:r>
              <a:rPr lang="en-ZA" sz="2000" dirty="0"/>
              <a:t>Board ensures management considers/implements appropriate risk responses</a:t>
            </a:r>
          </a:p>
          <a:p>
            <a:r>
              <a:rPr lang="en-ZA" sz="2000" dirty="0"/>
              <a:t>Board ensures continual risk monitoring by management</a:t>
            </a:r>
          </a:p>
          <a:p>
            <a:r>
              <a:rPr lang="en-ZA" sz="2000" dirty="0"/>
              <a:t>Board receives assurance regarding the effectiveness of the risk management process</a:t>
            </a:r>
          </a:p>
          <a:p>
            <a:r>
              <a:rPr lang="en-ZA" sz="2000" dirty="0"/>
              <a:t>Board ensures processes in place for complete, timely, relevant, accurate and accessible risk disclosure to stakeholders</a:t>
            </a:r>
          </a:p>
          <a:p>
            <a:endParaRPr lang="en-ZA" sz="1800" dirty="0"/>
          </a:p>
        </p:txBody>
      </p:sp>
    </p:spTree>
    <p:extLst>
      <p:ext uri="{BB962C8B-B14F-4D97-AF65-F5344CB8AC3E}">
        <p14:creationId xmlns:p14="http://schemas.microsoft.com/office/powerpoint/2010/main" val="202706562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7992888" cy="471668"/>
          </a:xfrm>
        </p:spPr>
        <p:txBody>
          <a:bodyPr/>
          <a:lstStyle/>
          <a:p>
            <a:pPr algn="ctr"/>
            <a:r>
              <a:rPr lang="en-ZA" sz="2800" b="1" dirty="0"/>
              <a:t>King Report – Governance of Risk</a:t>
            </a:r>
          </a:p>
        </p:txBody>
      </p:sp>
      <p:sp>
        <p:nvSpPr>
          <p:cNvPr id="3" name="Content Placeholder 2"/>
          <p:cNvSpPr>
            <a:spLocks noGrp="1"/>
          </p:cNvSpPr>
          <p:nvPr>
            <p:ph idx="1"/>
          </p:nvPr>
        </p:nvSpPr>
        <p:spPr>
          <a:xfrm>
            <a:off x="395536" y="836712"/>
            <a:ext cx="6768752" cy="4968552"/>
          </a:xfrm>
        </p:spPr>
        <p:txBody>
          <a:bodyPr/>
          <a:lstStyle/>
          <a:p>
            <a:pPr marL="0" indent="0">
              <a:buNone/>
            </a:pPr>
            <a:endParaRPr lang="en-GB" sz="1600" b="1" dirty="0">
              <a:effectLst/>
            </a:endParaRPr>
          </a:p>
          <a:p>
            <a:pPr marL="0" indent="0">
              <a:buNone/>
            </a:pPr>
            <a:r>
              <a:rPr lang="en-GB" sz="2000" b="1" dirty="0">
                <a:effectLst/>
              </a:rPr>
              <a:t>The board’s responsibility for risk governance</a:t>
            </a:r>
            <a:endParaRPr lang="en-ZA" sz="2000" dirty="0">
              <a:effectLst/>
            </a:endParaRPr>
          </a:p>
          <a:p>
            <a:pPr algn="just"/>
            <a:r>
              <a:rPr lang="en-ZA" sz="2000" dirty="0">
                <a:effectLst/>
              </a:rPr>
              <a:t>The board should ensure that the company has and maintains an effective </a:t>
            </a:r>
            <a:r>
              <a:rPr lang="en-ZA" sz="2000" b="1" dirty="0">
                <a:effectLst/>
              </a:rPr>
              <a:t>ongoing risk assessment process</a:t>
            </a:r>
            <a:r>
              <a:rPr lang="en-ZA" sz="2000" dirty="0">
                <a:effectLst/>
              </a:rPr>
              <a:t>, consisting of risk identification, risk quantification and risk evaluation. This risk assessment process (using a generally recognised methodology) should identify risks and opportunities, and measure their potential impact and likelihood.</a:t>
            </a:r>
          </a:p>
          <a:p>
            <a:pPr marL="0" indent="0" algn="just">
              <a:buNone/>
            </a:pPr>
            <a:endParaRPr lang="en-ZA" sz="2000" dirty="0">
              <a:effectLst/>
            </a:endParaRPr>
          </a:p>
          <a:p>
            <a:pPr marL="0" indent="0" algn="just">
              <a:buNone/>
            </a:pPr>
            <a:r>
              <a:rPr lang="en-GB" sz="2000" b="1" dirty="0">
                <a:effectLst/>
              </a:rPr>
              <a:t>Management’s responsibility for risk management</a:t>
            </a:r>
            <a:endParaRPr lang="en-ZA" sz="2000" dirty="0">
              <a:effectLst/>
            </a:endParaRPr>
          </a:p>
          <a:p>
            <a:pPr algn="just"/>
            <a:r>
              <a:rPr lang="en-GB" sz="2000" b="1" dirty="0">
                <a:effectLst/>
              </a:rPr>
              <a:t>Management</a:t>
            </a:r>
            <a:r>
              <a:rPr lang="en-GB" sz="2000" dirty="0">
                <a:effectLst/>
              </a:rPr>
              <a:t> is accountable to the board for </a:t>
            </a:r>
            <a:r>
              <a:rPr lang="en-GB" sz="2000" b="1" dirty="0">
                <a:effectLst/>
              </a:rPr>
              <a:t>designing, implementing and monitoring</a:t>
            </a:r>
            <a:r>
              <a:rPr lang="en-GB" sz="2000" dirty="0">
                <a:effectLst/>
              </a:rPr>
              <a:t> the system and process of risk management and integrating it into the day-to-day activities of the company.</a:t>
            </a:r>
            <a:endParaRPr lang="en-ZA" sz="2000" dirty="0">
              <a:effectLst/>
            </a:endParaRPr>
          </a:p>
        </p:txBody>
      </p:sp>
    </p:spTree>
    <p:extLst>
      <p:ext uri="{BB962C8B-B14F-4D97-AF65-F5344CB8AC3E}">
        <p14:creationId xmlns:p14="http://schemas.microsoft.com/office/powerpoint/2010/main" val="2915204496"/>
      </p:ext>
    </p:extLst>
  </p:cSld>
  <p:clrMapOvr>
    <a:masterClrMapping/>
  </p:clrMapOvr>
  <p:transition>
    <p:wipe dir="r"/>
  </p:transition>
</p:sld>
</file>

<file path=ppt/theme/theme1.xml><?xml version="1.0" encoding="utf-8"?>
<a:theme xmlns:a="http://schemas.openxmlformats.org/drawingml/2006/main" name="PPT Informal">
  <a:themeElements>
    <a:clrScheme name="Default Design 8">
      <a:dk1>
        <a:srgbClr val="000000"/>
      </a:dk1>
      <a:lt1>
        <a:srgbClr val="FFCC00"/>
      </a:lt1>
      <a:dk2>
        <a:srgbClr val="000066"/>
      </a:dk2>
      <a:lt2>
        <a:srgbClr val="808080"/>
      </a:lt2>
      <a:accent1>
        <a:srgbClr val="000099"/>
      </a:accent1>
      <a:accent2>
        <a:srgbClr val="3333CC"/>
      </a:accent2>
      <a:accent3>
        <a:srgbClr val="FFE2AA"/>
      </a:accent3>
      <a:accent4>
        <a:srgbClr val="000000"/>
      </a:accent4>
      <a:accent5>
        <a:srgbClr val="AAAA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CC00"/>
        </a:lt1>
        <a:dk2>
          <a:srgbClr val="000066"/>
        </a:dk2>
        <a:lt2>
          <a:srgbClr val="808080"/>
        </a:lt2>
        <a:accent1>
          <a:srgbClr val="000099"/>
        </a:accent1>
        <a:accent2>
          <a:srgbClr val="3333CC"/>
        </a:accent2>
        <a:accent3>
          <a:srgbClr val="FFE2AA"/>
        </a:accent3>
        <a:accent4>
          <a:srgbClr val="000000"/>
        </a:accent4>
        <a:accent5>
          <a:srgbClr val="AAAA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B81DF6CA61AC449854A99CB212C2F3D" ma:contentTypeVersion="2" ma:contentTypeDescription="Create a new document." ma:contentTypeScope="" ma:versionID="1c334fc08bb87ed03c99fc83bfb6c152">
  <xsd:schema xmlns:xsd="http://www.w3.org/2001/XMLSchema" xmlns:xs="http://www.w3.org/2001/XMLSchema" xmlns:p="http://schemas.microsoft.com/office/2006/metadata/properties" xmlns:ns3="9d587b37-8e16-4e72-865c-9a1dea32d594" targetNamespace="http://schemas.microsoft.com/office/2006/metadata/properties" ma:root="true" ma:fieldsID="0f2e0158bfec4bdb6a437801896b377b" ns3:_="">
    <xsd:import namespace="9d587b37-8e16-4e72-865c-9a1dea32d594"/>
    <xsd:element name="properties">
      <xsd:complexType>
        <xsd:sequence>
          <xsd:element name="documentManagement">
            <xsd:complexType>
              <xsd:all>
                <xsd:element ref="ns3:SharedWithUsers" minOccurs="0"/>
                <xsd:element ref="ns3: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587b37-8e16-4e72-865c-9a1dea32d59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969005-A951-4FC1-8C33-CA0071E2FF9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3C1E9E8-DC7A-4C10-9BB0-057A7C99AE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587b37-8e16-4e72-865c-9a1dea32d5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9140BC-3BEB-4783-B81A-3AB972BC64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11996</TotalTime>
  <Words>5401</Words>
  <Application>Microsoft Macintosh PowerPoint</Application>
  <PresentationFormat>On-screen Show (4:3)</PresentationFormat>
  <Paragraphs>947</Paragraphs>
  <Slides>75</Slides>
  <Notes>49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75</vt:i4>
      </vt:variant>
    </vt:vector>
  </HeadingPairs>
  <TitlesOfParts>
    <vt:vector size="83" baseType="lpstr">
      <vt:lpstr>Arial</vt:lpstr>
      <vt:lpstr>Calibri</vt:lpstr>
      <vt:lpstr>Symbol</vt:lpstr>
      <vt:lpstr>Times New Roman</vt:lpstr>
      <vt:lpstr>Univers</vt:lpstr>
      <vt:lpstr>Wingdings</vt:lpstr>
      <vt:lpstr>PPT Informal</vt:lpstr>
      <vt:lpstr>2_Office Theme</vt:lpstr>
      <vt:lpstr>Practical Implementation  of ERM</vt:lpstr>
      <vt:lpstr>Agenda</vt:lpstr>
      <vt:lpstr>Ensure a top-down approach</vt:lpstr>
      <vt:lpstr>Obtain Board commitment and mandate</vt:lpstr>
      <vt:lpstr>Explore the Organisation’s  Risk Management philosophy</vt:lpstr>
      <vt:lpstr>Understand the Risk Appetite  and Tolerance of the organisation</vt:lpstr>
      <vt:lpstr>Establish appropriate risk  governance structures</vt:lpstr>
      <vt:lpstr>King III, Chapter 4 - The Governance of Risk</vt:lpstr>
      <vt:lpstr>King Report – Governance of Risk</vt:lpstr>
      <vt:lpstr>King Report – Governance of Risk</vt:lpstr>
      <vt:lpstr>King Report – Governance of Risk</vt:lpstr>
      <vt:lpstr>Establish Terms of Reference (ToR)  for the Board Risk Committee</vt:lpstr>
      <vt:lpstr>Typical responsibilities of the  Board Risk Committee </vt:lpstr>
      <vt:lpstr>Typical responsibilities of the  Board Risk Committee (Contd.)</vt:lpstr>
      <vt:lpstr>Establish Management Buy-in for a culture of risk intelligence</vt:lpstr>
      <vt:lpstr>Roles and responsibilities</vt:lpstr>
      <vt:lpstr>Roles and responsibilities (continued)</vt:lpstr>
      <vt:lpstr>Begin to assess reporting needs  and expectations</vt:lpstr>
      <vt:lpstr>Establish ERM Policy approval</vt:lpstr>
      <vt:lpstr>Definition of risk</vt:lpstr>
      <vt:lpstr>Risk elements (definitions)</vt:lpstr>
      <vt:lpstr>Risk categories (definitions)</vt:lpstr>
      <vt:lpstr>Why manage risks?</vt:lpstr>
      <vt:lpstr>Establish ERM Policy approval</vt:lpstr>
      <vt:lpstr>Typical Risk Management  Policy Content</vt:lpstr>
      <vt:lpstr>Definitions</vt:lpstr>
      <vt:lpstr>Design ERM support framework, approach and methodology</vt:lpstr>
      <vt:lpstr>Design ERM support framework, approach  and methodology</vt:lpstr>
      <vt:lpstr>Typical Functions of a Centralised  ERM coordination function</vt:lpstr>
      <vt:lpstr>Departmental Risk Management Co-ordinators</vt:lpstr>
      <vt:lpstr>Risk management approach, process and methodology</vt:lpstr>
      <vt:lpstr>Risk Assessment Process</vt:lpstr>
      <vt:lpstr>PowerPoint Presentation</vt:lpstr>
      <vt:lpstr>PowerPoint Presentation</vt:lpstr>
      <vt:lpstr>PowerPoint Presentation</vt:lpstr>
      <vt:lpstr>PowerPoint Presentation</vt:lpstr>
      <vt:lpstr>PowerPoint Presentation</vt:lpstr>
      <vt:lpstr>Consider ERM Software Support Solution</vt:lpstr>
      <vt:lpstr>Establish the Risk Management universe</vt:lpstr>
      <vt:lpstr>Establish the Risk Management universe</vt:lpstr>
      <vt:lpstr>Possible approach to specialised operational risks</vt:lpstr>
      <vt:lpstr>Business Continuity Management function</vt:lpstr>
      <vt:lpstr>Recommend Formal Business Continuity Management function</vt:lpstr>
      <vt:lpstr>Compliance Management</vt:lpstr>
      <vt:lpstr>AML/CFT Compliance Management</vt:lpstr>
      <vt:lpstr>Occupational Health &amp; Safety Compliance Management function </vt:lpstr>
      <vt:lpstr>Insurance </vt:lpstr>
      <vt:lpstr>Ethics management programme</vt:lpstr>
      <vt:lpstr>Reputational risk</vt:lpstr>
      <vt:lpstr>Risk incident reporting</vt:lpstr>
      <vt:lpstr>Financial risk management</vt:lpstr>
      <vt:lpstr>Facilitate risk identification and mitigation</vt:lpstr>
      <vt:lpstr>Facilitate risk identification and mitigation</vt:lpstr>
      <vt:lpstr>Organisation-wide strategic risk assessment</vt:lpstr>
      <vt:lpstr>Departmental strategic risk assessment</vt:lpstr>
      <vt:lpstr>Departmental operational risk assessment</vt:lpstr>
      <vt:lpstr>Implement risk reporting to executive and Board</vt:lpstr>
      <vt:lpstr>Implement risk reporting to  executive and Board</vt:lpstr>
      <vt:lpstr>Typical Annual work programme of a  Board Risk Committee</vt:lpstr>
      <vt:lpstr>Typical annual work programme of the Board Risk Committee (Contd.)</vt:lpstr>
      <vt:lpstr>Promote Combined Assurance effectiveness</vt:lpstr>
      <vt:lpstr>Promote Combined Assurance effectiveness</vt:lpstr>
      <vt:lpstr>Contents of a Combined Assurance Report</vt:lpstr>
      <vt:lpstr>Benefits of combined assurance</vt:lpstr>
      <vt:lpstr>Key success factors for implementing ERM in central banks</vt:lpstr>
      <vt:lpstr>What works well?</vt:lpstr>
      <vt:lpstr>Pitfalls and challenges</vt:lpstr>
      <vt:lpstr>Some future challenges</vt:lpstr>
      <vt:lpstr>Conclusion</vt:lpstr>
      <vt:lpstr>Risks faced by central banks (Core functions)</vt:lpstr>
      <vt:lpstr>Risks faced by central banks (Support structure and systems) </vt:lpstr>
      <vt:lpstr>Risks faced by central banks (consequential risks)</vt:lpstr>
      <vt:lpstr>Risks faced by central banks (reputational risk)</vt:lpstr>
      <vt:lpstr>Risks faced by central banks (exogenous risks)</vt:lpstr>
      <vt:lpstr>Risks faced by central banks (exogenous risks)</vt:lpstr>
    </vt:vector>
  </TitlesOfParts>
  <Company>South African Reserve Bank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p4146</dc:creator>
  <cp:lastModifiedBy>Kefa Nyakundi</cp:lastModifiedBy>
  <cp:revision>784</cp:revision>
  <cp:lastPrinted>2014-02-28T10:50:48Z</cp:lastPrinted>
  <dcterms:created xsi:type="dcterms:W3CDTF">2010-05-10T07:58:20Z</dcterms:created>
  <dcterms:modified xsi:type="dcterms:W3CDTF">2020-05-26T05:42:59Z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0x0101007B81DF6CA61AC449854A99CB212C2F3D</vt:lpwstr>
  </property>
  <property fmtid="{D5CDD505-2E9C-101B-9397-08002B2CF9AE}" pid="3" name="IsMyDocuments">
    <vt:bool>true</vt:bool>
  </property>
</Properties>
</file>